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9"/>
  </p:notesMasterIdLst>
  <p:handoutMasterIdLst>
    <p:handoutMasterId r:id="rId70"/>
  </p:handoutMasterIdLst>
  <p:sldIdLst>
    <p:sldId id="256" r:id="rId2"/>
    <p:sldId id="427" r:id="rId3"/>
    <p:sldId id="470" r:id="rId4"/>
    <p:sldId id="401" r:id="rId5"/>
    <p:sldId id="455" r:id="rId6"/>
    <p:sldId id="378" r:id="rId7"/>
    <p:sldId id="456" r:id="rId8"/>
    <p:sldId id="457" r:id="rId9"/>
    <p:sldId id="466" r:id="rId10"/>
    <p:sldId id="467" r:id="rId11"/>
    <p:sldId id="496" r:id="rId12"/>
    <p:sldId id="458" r:id="rId13"/>
    <p:sldId id="488" r:id="rId14"/>
    <p:sldId id="490" r:id="rId15"/>
    <p:sldId id="489" r:id="rId16"/>
    <p:sldId id="491" r:id="rId17"/>
    <p:sldId id="493" r:id="rId18"/>
    <p:sldId id="494" r:id="rId19"/>
    <p:sldId id="495" r:id="rId20"/>
    <p:sldId id="459" r:id="rId21"/>
    <p:sldId id="460" r:id="rId22"/>
    <p:sldId id="463" r:id="rId23"/>
    <p:sldId id="461" r:id="rId24"/>
    <p:sldId id="462" r:id="rId25"/>
    <p:sldId id="464" r:id="rId26"/>
    <p:sldId id="465" r:id="rId27"/>
    <p:sldId id="468" r:id="rId28"/>
    <p:sldId id="447" r:id="rId29"/>
    <p:sldId id="449" r:id="rId30"/>
    <p:sldId id="450" r:id="rId31"/>
    <p:sldId id="471" r:id="rId32"/>
    <p:sldId id="472" r:id="rId33"/>
    <p:sldId id="448" r:id="rId34"/>
    <p:sldId id="454" r:id="rId35"/>
    <p:sldId id="451" r:id="rId36"/>
    <p:sldId id="452" r:id="rId37"/>
    <p:sldId id="453" r:id="rId38"/>
    <p:sldId id="469" r:id="rId39"/>
    <p:sldId id="473" r:id="rId40"/>
    <p:sldId id="474" r:id="rId41"/>
    <p:sldId id="475" r:id="rId42"/>
    <p:sldId id="477" r:id="rId43"/>
    <p:sldId id="484" r:id="rId44"/>
    <p:sldId id="485" r:id="rId45"/>
    <p:sldId id="478" r:id="rId46"/>
    <p:sldId id="476" r:id="rId47"/>
    <p:sldId id="481" r:id="rId48"/>
    <p:sldId id="479" r:id="rId49"/>
    <p:sldId id="482" r:id="rId50"/>
    <p:sldId id="483" r:id="rId51"/>
    <p:sldId id="486" r:id="rId52"/>
    <p:sldId id="443" r:id="rId53"/>
    <p:sldId id="429" r:id="rId54"/>
    <p:sldId id="430" r:id="rId55"/>
    <p:sldId id="436" r:id="rId56"/>
    <p:sldId id="435" r:id="rId57"/>
    <p:sldId id="431" r:id="rId58"/>
    <p:sldId id="487" r:id="rId59"/>
    <p:sldId id="432" r:id="rId60"/>
    <p:sldId id="446" r:id="rId61"/>
    <p:sldId id="492" r:id="rId62"/>
    <p:sldId id="445" r:id="rId63"/>
    <p:sldId id="433" r:id="rId64"/>
    <p:sldId id="437" r:id="rId65"/>
    <p:sldId id="439" r:id="rId66"/>
    <p:sldId id="440" r:id="rId67"/>
    <p:sldId id="442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  <a:srgbClr val="D60093"/>
    <a:srgbClr val="0033CC"/>
    <a:srgbClr val="CC9900"/>
    <a:srgbClr val="CC3300"/>
    <a:srgbClr val="FF9900"/>
    <a:srgbClr val="FFC637"/>
    <a:srgbClr val="F9D607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9" autoAdjust="0"/>
    <p:restoredTop sz="94660"/>
  </p:normalViewPr>
  <p:slideViewPr>
    <p:cSldViewPr>
      <p:cViewPr varScale="1">
        <p:scale>
          <a:sx n="89" d="100"/>
          <a:sy n="89" d="100"/>
        </p:scale>
        <p:origin x="-11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9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6AB22-F722-4F7F-9400-16B06118CD3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1B0FF-B666-4EC6-A23F-680B927B65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EA9F-16C8-4E26-A9BF-868C8C4F745D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E56B6-57E6-4F9A-A5FC-DF8B6084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E56B6-57E6-4F9A-A5FC-DF8B6084F5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830513" y="4419600"/>
            <a:ext cx="3481387" cy="176213"/>
            <a:chOff x="2830513" y="4572000"/>
            <a:chExt cx="3481387" cy="176213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ltGray">
            <a:xfrm>
              <a:off x="2830513" y="4621213"/>
              <a:ext cx="3481387" cy="77787"/>
            </a:xfrm>
            <a:prstGeom prst="roundRect">
              <a:avLst>
                <a:gd name="adj" fmla="val 5000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en-US" b="0">
                <a:solidFill>
                  <a:schemeClr val="tx1"/>
                </a:solidFill>
              </a:endParaRPr>
            </a:p>
          </p:txBody>
        </p:sp>
        <p:sp>
          <p:nvSpPr>
            <p:cNvPr id="4104" name="Rectangle 8" descr="Large confetti"/>
            <p:cNvSpPr>
              <a:spLocks noChangeArrowheads="1"/>
            </p:cNvSpPr>
            <p:nvPr/>
          </p:nvSpPr>
          <p:spPr bwMode="ltGray">
            <a:xfrm>
              <a:off x="4095750" y="4572000"/>
              <a:ext cx="949325" cy="176213"/>
            </a:xfrm>
            <a:prstGeom prst="rect">
              <a:avLst/>
            </a:prstGeom>
            <a:pattFill prst="lgConfetti">
              <a:fgClr>
                <a:schemeClr val="accent2"/>
              </a:fgClr>
              <a:bgClr>
                <a:schemeClr val="folHlink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en-US" b="0">
                <a:solidFill>
                  <a:schemeClr val="tx1"/>
                </a:solidFill>
              </a:endParaRPr>
            </a:p>
          </p:txBody>
        </p:sp>
      </p:grp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  <a:latin typeface="Open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>
                <a:latin typeface="Open Sans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>
            <a:lvl1pPr>
              <a:defRPr sz="4000">
                <a:latin typeface="Palatino Linotyp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  <a:lvl2pPr>
              <a:defRPr>
                <a:latin typeface="Palatino Linotype" pitchFamily="18" charset="0"/>
              </a:defRPr>
            </a:lvl2pPr>
            <a:lvl3pPr>
              <a:defRPr>
                <a:latin typeface="Palatino Linotype" pitchFamily="18" charset="0"/>
              </a:defRPr>
            </a:lvl3pPr>
            <a:lvl4pPr>
              <a:defRPr>
                <a:latin typeface="Palatino Linotype" pitchFamily="18" charset="0"/>
              </a:defRPr>
            </a:lvl4pPr>
            <a:lvl5pPr>
              <a:defRPr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aseline="0" dirty="0" smtClean="0"/>
                <a:t>February 7, 2022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048000" y="6477000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NSDF</a:t>
            </a:r>
            <a:r>
              <a:rPr lang="en-US" sz="1000" baseline="0" dirty="0" smtClean="0"/>
              <a:t> Presentation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0C1D-AEA0-49E7-98DF-F76CA1B0C4C9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F412-7394-4FDC-87D8-37CB7A46A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>
                <a:lumMod val="90000"/>
                <a:alpha val="60000"/>
              </a:schemeClr>
            </a:gs>
            <a:gs pos="89000">
              <a:schemeClr val="bg1">
                <a:lumMod val="90000"/>
                <a:alpha val="60000"/>
              </a:schemeClr>
            </a:gs>
            <a:gs pos="100000">
              <a:srgbClr val="FAE3B7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lang="en-US" sz="1200" b="0" i="0" smtClean="0"/>
            </a:lvl1pPr>
          </a:lstStyle>
          <a:p>
            <a:r>
              <a:rPr lang="en-US" dirty="0" smtClean="0"/>
              <a:t>NSDF Presentation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7-February-22 </a:t>
            </a:r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924800" y="6324600"/>
            <a:ext cx="1219200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10" name="Rectangle 13" descr="Large confetti"/>
          <p:cNvSpPr>
            <a:spLocks noChangeArrowheads="1"/>
          </p:cNvSpPr>
          <p:nvPr/>
        </p:nvSpPr>
        <p:spPr bwMode="ltGray">
          <a:xfrm>
            <a:off x="603504" y="152400"/>
            <a:ext cx="152400" cy="164592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11" name="Picture 11" descr="slac-logo-2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162800" y="6477000"/>
            <a:ext cx="838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C8D-CD85-45F2-9265-67F289693F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Open Sans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6"/>
        </a:buBlip>
        <a:defRPr sz="3200">
          <a:solidFill>
            <a:srgbClr val="000000"/>
          </a:solidFill>
          <a:latin typeface="Open Sans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Open San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rgbClr val="000000"/>
          </a:solidFill>
          <a:latin typeface="Open San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rgbClr val="000000"/>
          </a:solidFill>
          <a:latin typeface="Open San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Open San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xrootd.slac.stanford.edu/doc/dev53/cms_config.htm" TargetMode="External"/><Relationship Id="rId2" Type="http://schemas.openxmlformats.org/officeDocument/2006/relationships/hyperlink" Target="https://xrootd.slac.stanford.edu/doc/dev54/cms_config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.slac.stanford.edu/doc/dev53/cms_config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.slac.stanford.edu/doc/dev53/cms_config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.slac.stanford.edu/doc/dev53/cms_config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.slac.stanford.edu/doc/dev53/cms_config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.slac.stanford.edu/doc/dev53/cms_config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isplay.opensciencegrid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xrootd.slac.stanford.edu/doc/dev50/frm_config.htm" TargetMode="External"/><Relationship Id="rId2" Type="http://schemas.openxmlformats.org/officeDocument/2006/relationships/hyperlink" Target="https://xrootd.slac.stanford.edu/doc/dev54/ofs_config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.slac.stanford.edu/doc/dev53/xrd_config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.slac.stanford.edu/doc/dev54/sec_config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.slac.stanford.edu/doc/dev54/xrd_config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.slac.stanford.edu/doc/dev54/xrd_config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.slac.stanford.edu/doc/dev53/xrd_config.htm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.slac.stanford.edu/doc/dev53/xrd_config.htm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.slac.stanford.edu/doc/dev53/cms_config.htm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.slac.stanford.edu/doc/dev53/xrd_config.htm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gif"/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12" Type="http://schemas.openxmlformats.org/officeDocument/2006/relationships/image" Target="../media/image2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11" Type="http://schemas.openxmlformats.org/officeDocument/2006/relationships/image" Target="../media/image20.gif"/><Relationship Id="rId5" Type="http://schemas.openxmlformats.org/officeDocument/2006/relationships/image" Target="../media/image14.gif"/><Relationship Id="rId10" Type="http://schemas.openxmlformats.org/officeDocument/2006/relationships/image" Target="../media/image19.gif"/><Relationship Id="rId4" Type="http://schemas.openxmlformats.org/officeDocument/2006/relationships/image" Target="../media/image5.png"/><Relationship Id="rId9" Type="http://schemas.openxmlformats.org/officeDocument/2006/relationships/image" Target="../media/image18.png"/><Relationship Id="rId14" Type="http://schemas.openxmlformats.org/officeDocument/2006/relationships/image" Target="../media/image2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XRootD</a:t>
            </a:r>
            <a:endParaRPr lang="en-US" sz="8800" dirty="0">
              <a:solidFill>
                <a:schemeClr val="tx1">
                  <a:lumMod val="50000"/>
                  <a:lumOff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162800" cy="1752600"/>
          </a:xfrm>
        </p:spPr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Presentation at NSDF</a:t>
            </a:r>
            <a:endParaRPr lang="en-US" dirty="0" smtClean="0">
              <a:latin typeface="Palatino Linotype" pitchFamily="18" charset="0"/>
            </a:endParaRPr>
          </a:p>
          <a:p>
            <a:r>
              <a:rPr lang="en-US" sz="2400" dirty="0" smtClean="0">
                <a:latin typeface="Palatino Linotype" pitchFamily="18" charset="0"/>
              </a:rPr>
              <a:t>February 7, 2022</a:t>
            </a:r>
            <a:endParaRPr lang="en-US" sz="2400" dirty="0" smtClean="0">
              <a:latin typeface="Palatino Linotype" pitchFamily="18" charset="0"/>
            </a:endParaRPr>
          </a:p>
          <a:p>
            <a:endParaRPr lang="en-US" sz="2400" dirty="0" smtClean="0">
              <a:latin typeface="Palatino Linotype" pitchFamily="18" charset="0"/>
            </a:endParaRPr>
          </a:p>
          <a:p>
            <a:r>
              <a:rPr lang="en-US" sz="1800" dirty="0" smtClean="0">
                <a:latin typeface="Palatino Linotype" pitchFamily="18" charset="0"/>
              </a:rPr>
              <a:t>Andrew Hanushevsky, SLAC</a:t>
            </a:r>
          </a:p>
          <a:p>
            <a:r>
              <a:rPr lang="en-US" sz="1800" dirty="0" smtClean="0">
                <a:latin typeface="Palatino Linotype" pitchFamily="18" charset="0"/>
              </a:rPr>
              <a:t>http://xrootd.org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44800" y="5562600"/>
            <a:ext cx="3594100" cy="1193800"/>
            <a:chOff x="2844800" y="5664200"/>
            <a:chExt cx="3594100" cy="1193800"/>
          </a:xfrm>
        </p:grpSpPr>
        <p:pic>
          <p:nvPicPr>
            <p:cNvPr id="5" name="Picture 2" descr="SLAC logo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64000" y="5664200"/>
              <a:ext cx="1193800" cy="1193800"/>
            </a:xfrm>
            <a:prstGeom prst="rect">
              <a:avLst/>
            </a:prstGeom>
            <a:noFill/>
          </p:spPr>
        </p:pic>
        <p:pic>
          <p:nvPicPr>
            <p:cNvPr id="6" name="Picture 4" descr="CERN logo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4800" y="5664200"/>
              <a:ext cx="1193800" cy="1193800"/>
            </a:xfrm>
            <a:prstGeom prst="rect">
              <a:avLst/>
            </a:prstGeom>
            <a:noFill/>
          </p:spPr>
        </p:pic>
        <p:pic>
          <p:nvPicPr>
            <p:cNvPr id="7" name="Picture 6" descr="UCSD logo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45100" y="5664200"/>
              <a:ext cx="1193800" cy="11938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Secondary Selection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36330" y="4050268"/>
            <a:ext cx="1371600" cy="4572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xroot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d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76800" y="4050268"/>
            <a:ext cx="1371600" cy="4572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xroot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d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09600" y="2716768"/>
            <a:ext cx="3581400" cy="1066800"/>
            <a:chOff x="609600" y="1752600"/>
            <a:chExt cx="3581400" cy="1066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736330" y="2171700"/>
              <a:ext cx="1371600" cy="4572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cmsd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1752600"/>
              <a:ext cx="16566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Primary Cluster</a:t>
              </a:r>
              <a:endParaRPr lang="en-US" b="1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590800" y="1981200"/>
              <a:ext cx="1600200" cy="838200"/>
              <a:chOff x="2590800" y="1981200"/>
              <a:chExt cx="1600200" cy="838200"/>
            </a:xfrm>
          </p:grpSpPr>
          <p:sp>
            <p:nvSpPr>
              <p:cNvPr id="13" name="Cloud 12"/>
              <p:cNvSpPr/>
              <p:nvPr/>
            </p:nvSpPr>
            <p:spPr bwMode="auto">
              <a:xfrm>
                <a:off x="2590800" y="1981200"/>
                <a:ext cx="1600200" cy="838200"/>
              </a:xfrm>
              <a:prstGeom prst="cloud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819400" y="2133600"/>
                <a:ext cx="1171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Good sites</a:t>
                </a:r>
                <a:endParaRPr lang="en-US" dirty="0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4572000" y="2716768"/>
            <a:ext cx="3733800" cy="1066800"/>
            <a:chOff x="4572000" y="1828800"/>
            <a:chExt cx="3733800" cy="1066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4834985" y="2247900"/>
              <a:ext cx="1371600" cy="4572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cmsd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0" y="1828800"/>
              <a:ext cx="1897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Secondary Cluster</a:t>
              </a:r>
              <a:endParaRPr lang="en-US" b="1" dirty="0"/>
            </a:p>
          </p:txBody>
        </p:sp>
        <p:sp>
          <p:nvSpPr>
            <p:cNvPr id="15" name="Cloud 14"/>
            <p:cNvSpPr/>
            <p:nvPr/>
          </p:nvSpPr>
          <p:spPr bwMode="auto">
            <a:xfrm>
              <a:off x="6705600" y="2057400"/>
              <a:ext cx="1600200" cy="838200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34200" y="2236232"/>
              <a:ext cx="1185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So-So sites</a:t>
              </a:r>
              <a:endParaRPr lang="en-US" dirty="0"/>
            </a:p>
          </p:txBody>
        </p:sp>
      </p:grpSp>
      <p:cxnSp>
        <p:nvCxnSpPr>
          <p:cNvPr id="25" name="Straight Arrow Connector 24"/>
          <p:cNvCxnSpPr>
            <a:stCxn id="7" idx="0"/>
            <a:endCxn id="4" idx="2"/>
          </p:cNvCxnSpPr>
          <p:nvPr/>
        </p:nvCxnSpPr>
        <p:spPr bwMode="auto">
          <a:xfrm flipV="1">
            <a:off x="1422130" y="3593068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5562600" y="3593068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926830" y="5105400"/>
            <a:ext cx="990600" cy="369332"/>
            <a:chOff x="838200" y="4800600"/>
            <a:chExt cx="990600" cy="369332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838200" y="4876800"/>
              <a:ext cx="990600" cy="228600"/>
            </a:xfrm>
            <a:prstGeom prst="roundRect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90600" y="4800600"/>
              <a:ext cx="7259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Client</a:t>
              </a:r>
              <a:endParaRPr lang="en-US" dirty="0"/>
            </a:p>
          </p:txBody>
        </p:sp>
      </p:grpSp>
      <p:cxnSp>
        <p:nvCxnSpPr>
          <p:cNvPr id="30" name="Straight Arrow Connector 29"/>
          <p:cNvCxnSpPr/>
          <p:nvPr/>
        </p:nvCxnSpPr>
        <p:spPr bwMode="auto">
          <a:xfrm rot="5400000" flipV="1">
            <a:off x="2362200" y="3135868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rot="5400000" flipV="1">
            <a:off x="6477000" y="3135868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600200" y="3669268"/>
            <a:ext cx="709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91200" y="3669268"/>
            <a:ext cx="709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143000" y="1981200"/>
            <a:ext cx="498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Manager nodes (</a:t>
            </a:r>
            <a:r>
              <a:rPr lang="en-US" sz="2800" dirty="0" err="1" smtClean="0"/>
              <a:t>a.k.a</a:t>
            </a:r>
            <a:r>
              <a:rPr lang="en-US" sz="2800" dirty="0" smtClean="0"/>
              <a:t> redirector)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2121996" y="4114800"/>
            <a:ext cx="2574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x</a:t>
            </a:r>
            <a:r>
              <a:rPr lang="en-US" b="1" dirty="0" err="1" smtClean="0"/>
              <a:t>rootd.redirect</a:t>
            </a:r>
            <a:r>
              <a:rPr lang="en-US" b="1" dirty="0" smtClean="0"/>
              <a:t> host2 ? / </a:t>
            </a:r>
            <a:endParaRPr lang="en-US" b="1" dirty="0"/>
          </a:p>
        </p:txBody>
      </p:sp>
      <p:sp>
        <p:nvSpPr>
          <p:cNvPr id="38" name="Oval 37"/>
          <p:cNvSpPr/>
          <p:nvPr/>
        </p:nvSpPr>
        <p:spPr bwMode="auto">
          <a:xfrm>
            <a:off x="152400" y="3962400"/>
            <a:ext cx="4648200" cy="6858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1066800" y="4495800"/>
            <a:ext cx="0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7" name="Group 56"/>
          <p:cNvGrpSpPr/>
          <p:nvPr/>
        </p:nvGrpSpPr>
        <p:grpSpPr>
          <a:xfrm>
            <a:off x="1917430" y="4572000"/>
            <a:ext cx="3645170" cy="723900"/>
            <a:chOff x="1917430" y="4572000"/>
            <a:chExt cx="3645170" cy="723900"/>
          </a:xfrm>
        </p:grpSpPr>
        <p:cxnSp>
          <p:nvCxnSpPr>
            <p:cNvPr id="50" name="Straight Connector 49"/>
            <p:cNvCxnSpPr>
              <a:stCxn id="27" idx="3"/>
              <a:endCxn id="51" idx="2"/>
            </p:cNvCxnSpPr>
            <p:nvPr/>
          </p:nvCxnSpPr>
          <p:spPr bwMode="auto">
            <a:xfrm flipV="1">
              <a:off x="1917430" y="5257800"/>
              <a:ext cx="3340370" cy="381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Arc 50"/>
            <p:cNvSpPr/>
            <p:nvPr/>
          </p:nvSpPr>
          <p:spPr bwMode="auto">
            <a:xfrm rot="5400000">
              <a:off x="4953000" y="4648200"/>
              <a:ext cx="609600" cy="609600"/>
            </a:xfrm>
            <a:prstGeom prst="arc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 flipV="1">
              <a:off x="5562600" y="45720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1676400" y="4495800"/>
            <a:ext cx="2031454" cy="685800"/>
            <a:chOff x="1676400" y="4495800"/>
            <a:chExt cx="2031454" cy="68580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1676400" y="4495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1676400" y="4724400"/>
              <a:ext cx="2031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Not found try host2</a:t>
              </a:r>
              <a:endParaRPr lang="en-US" i="1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57200" y="5486400"/>
            <a:ext cx="241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/experiment/file1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400800" y="3886200"/>
            <a:ext cx="22768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8000"/>
                </a:solidFill>
              </a:rPr>
              <a:t>To avoid political</a:t>
            </a:r>
          </a:p>
          <a:p>
            <a:pPr algn="ctr"/>
            <a:r>
              <a:rPr lang="en-US" i="1" dirty="0" smtClean="0">
                <a:solidFill>
                  <a:srgbClr val="008000"/>
                </a:solidFill>
              </a:rPr>
              <a:t>h</a:t>
            </a:r>
            <a:r>
              <a:rPr lang="en-US" i="1" dirty="0" smtClean="0">
                <a:solidFill>
                  <a:srgbClr val="008000"/>
                </a:solidFill>
              </a:rPr>
              <a:t>ard feelings we</a:t>
            </a:r>
          </a:p>
          <a:p>
            <a:pPr algn="ctr"/>
            <a:r>
              <a:rPr lang="en-US" i="1" dirty="0" smtClean="0">
                <a:solidFill>
                  <a:srgbClr val="008000"/>
                </a:solidFill>
              </a:rPr>
              <a:t>d</a:t>
            </a:r>
            <a:r>
              <a:rPr lang="en-US" i="1" dirty="0" smtClean="0">
                <a:solidFill>
                  <a:srgbClr val="008000"/>
                </a:solidFill>
              </a:rPr>
              <a:t>esignate this as a</a:t>
            </a:r>
          </a:p>
          <a:p>
            <a:pPr algn="ctr"/>
            <a:r>
              <a:rPr lang="en-US" i="1" dirty="0" smtClean="0">
                <a:solidFill>
                  <a:srgbClr val="008000"/>
                </a:solidFill>
              </a:rPr>
              <a:t>t</a:t>
            </a:r>
            <a:r>
              <a:rPr lang="en-US" i="1" dirty="0" smtClean="0">
                <a:solidFill>
                  <a:srgbClr val="008000"/>
                </a:solidFill>
              </a:rPr>
              <a:t>ransitional federation</a:t>
            </a:r>
          </a:p>
          <a:p>
            <a:pPr algn="ctr"/>
            <a:r>
              <a:rPr lang="en-US" i="1" dirty="0" smtClean="0">
                <a:solidFill>
                  <a:srgbClr val="008000"/>
                </a:solidFill>
              </a:rPr>
              <a:t>(taking a cue from EU)</a:t>
            </a:r>
            <a:endParaRPr lang="en-US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Deploying Manager Nodes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/>
              <a:t>Many sites use at least two</a:t>
            </a:r>
          </a:p>
          <a:p>
            <a:pPr lvl="1">
              <a:spcBef>
                <a:spcPts val="700"/>
              </a:spcBef>
            </a:pPr>
            <a:r>
              <a:rPr lang="en-US" dirty="0" smtClean="0"/>
              <a:t>Can be load balanced or simply a backup</a:t>
            </a:r>
          </a:p>
          <a:p>
            <a:pPr lvl="1">
              <a:spcBef>
                <a:spcPts val="700"/>
              </a:spcBef>
            </a:pPr>
            <a:r>
              <a:rPr lang="en-US" dirty="0" smtClean="0"/>
              <a:t>Load balanced managers now preferred</a:t>
            </a:r>
          </a:p>
          <a:p>
            <a:pPr lvl="2">
              <a:spcBef>
                <a:spcPts val="700"/>
              </a:spcBef>
            </a:pPr>
            <a:r>
              <a:rPr lang="en-US" dirty="0" smtClean="0"/>
              <a:t>Allows for much larger name spaces</a:t>
            </a:r>
          </a:p>
          <a:p>
            <a:pPr lvl="2">
              <a:spcBef>
                <a:spcPts val="700"/>
              </a:spcBef>
            </a:pPr>
            <a:r>
              <a:rPr lang="en-US" b="1" dirty="0" err="1" smtClean="0"/>
              <a:t>a</a:t>
            </a:r>
            <a:r>
              <a:rPr lang="en-US" b="1" dirty="0" err="1" smtClean="0"/>
              <a:t>ll.manager</a:t>
            </a:r>
            <a:r>
              <a:rPr lang="en-US" b="1" dirty="0" smtClean="0"/>
              <a:t> all</a:t>
            </a:r>
            <a:r>
              <a:rPr lang="en-US" dirty="0" smtClean="0"/>
              <a:t> ….</a:t>
            </a:r>
          </a:p>
          <a:p>
            <a:pPr lvl="3">
              <a:spcBef>
                <a:spcPts val="700"/>
              </a:spcBef>
            </a:pPr>
            <a:r>
              <a:rPr lang="en-US" sz="1400" dirty="0" smtClean="0">
                <a:hlinkClick r:id="rId2"/>
              </a:rPr>
              <a:t>https</a:t>
            </a:r>
            <a:r>
              <a:rPr lang="en-US" sz="1400" dirty="0" smtClean="0">
                <a:hlinkClick r:id="rId2"/>
              </a:rPr>
              <a:t>://xrootd.slac.stanford.edu/doc/dev54/cms_config.htm#_</a:t>
            </a:r>
            <a:r>
              <a:rPr lang="en-US" sz="1400" dirty="0" smtClean="0">
                <a:hlinkClick r:id="rId2"/>
              </a:rPr>
              <a:t>Toc53611061</a:t>
            </a:r>
            <a:endParaRPr lang="en-US" sz="1400" dirty="0" smtClean="0"/>
          </a:p>
          <a:p>
            <a:pPr lvl="2">
              <a:spcBef>
                <a:spcPts val="700"/>
              </a:spcBef>
            </a:pPr>
            <a:r>
              <a:rPr lang="en-US" dirty="0" smtClean="0"/>
              <a:t>Also read all vs. any options (default is any)</a:t>
            </a:r>
          </a:p>
          <a:p>
            <a:pPr lvl="3">
              <a:spcBef>
                <a:spcPts val="700"/>
              </a:spcBef>
            </a:pPr>
            <a:r>
              <a:rPr lang="en-US" sz="1400" dirty="0" smtClean="0">
                <a:hlinkClick r:id="rId3"/>
              </a:rPr>
              <a:t>https://xrootd.slac.stanford.edu/doc/dev53/cms_config.htm#_</a:t>
            </a:r>
            <a:r>
              <a:rPr lang="en-US" sz="1400" dirty="0" smtClean="0">
                <a:hlinkClick r:id="rId3"/>
              </a:rPr>
              <a:t>Toc53611062</a:t>
            </a:r>
            <a:endParaRPr lang="en-US" sz="1400" dirty="0" smtClean="0"/>
          </a:p>
          <a:p>
            <a:pPr lvl="3">
              <a:spcBef>
                <a:spcPts val="7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Deploying Manager Nodes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/>
              <a:t>Don’t bother with DNS load balancing</a:t>
            </a:r>
          </a:p>
          <a:p>
            <a:pPr lvl="1">
              <a:spcBef>
                <a:spcPts val="700"/>
              </a:spcBef>
            </a:pPr>
            <a:r>
              <a:rPr lang="en-US" dirty="0" smtClean="0"/>
              <a:t>It really doesn’t work all that well</a:t>
            </a:r>
          </a:p>
          <a:p>
            <a:pPr lvl="1">
              <a:spcBef>
                <a:spcPts val="700"/>
              </a:spcBef>
            </a:pPr>
            <a:r>
              <a:rPr lang="en-US" dirty="0" smtClean="0"/>
              <a:t>Plus the </a:t>
            </a: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client ignores it so it’s useless</a:t>
            </a:r>
          </a:p>
          <a:p>
            <a:pPr lvl="1">
              <a:spcBef>
                <a:spcPts val="700"/>
              </a:spcBef>
            </a:pPr>
            <a:r>
              <a:rPr lang="en-US" dirty="0" smtClean="0"/>
              <a:t>Using HA devices adds far more complexity</a:t>
            </a:r>
          </a:p>
          <a:p>
            <a:pPr lvl="2">
              <a:spcBef>
                <a:spcPts val="700"/>
              </a:spcBef>
            </a:pPr>
            <a:r>
              <a:rPr lang="en-US" dirty="0" smtClean="0"/>
              <a:t>Not worth the effort as </a:t>
            </a:r>
            <a:r>
              <a:rPr lang="en-US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does s/w HA anyway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Load Balancing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By default manager selects servers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Uses a augmented round robin algorithm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W</a:t>
            </a:r>
            <a:r>
              <a:rPr lang="en-US" dirty="0" smtClean="0"/>
              <a:t>ithin the set of servers that have the file o/w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W</a:t>
            </a:r>
            <a:r>
              <a:rPr lang="en-US" dirty="0" smtClean="0"/>
              <a:t>ithin set of servers that have </a:t>
            </a:r>
            <a:r>
              <a:rPr lang="en-US" dirty="0" smtClean="0"/>
              <a:t>e</a:t>
            </a:r>
            <a:r>
              <a:rPr lang="en-US" dirty="0" smtClean="0"/>
              <a:t>nough space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Tuning knobs: </a:t>
            </a:r>
            <a:r>
              <a:rPr lang="en-US" b="1" dirty="0" err="1" smtClean="0"/>
              <a:t>cms.space</a:t>
            </a:r>
            <a:r>
              <a:rPr lang="en-US" dirty="0" smtClean="0"/>
              <a:t> and </a:t>
            </a:r>
            <a:r>
              <a:rPr lang="en-US" b="1" dirty="0" err="1" smtClean="0"/>
              <a:t>cms.sched</a:t>
            </a:r>
            <a:r>
              <a:rPr lang="en-US" b="1" dirty="0" smtClean="0"/>
              <a:t> linger</a:t>
            </a:r>
          </a:p>
          <a:p>
            <a:pPr lvl="4">
              <a:spcBef>
                <a:spcPts val="600"/>
              </a:spcBef>
            </a:pPr>
            <a:r>
              <a:rPr lang="en-US" dirty="0" smtClean="0"/>
              <a:t>Defines what enough means</a:t>
            </a:r>
          </a:p>
          <a:p>
            <a:pPr lvl="5">
              <a:spcBef>
                <a:spcPts val="600"/>
              </a:spcBef>
            </a:pPr>
            <a:r>
              <a:rPr lang="en-US" sz="1200" dirty="0" smtClean="0">
                <a:latin typeface="Palatino Linotype" pitchFamily="18" charset="0"/>
                <a:hlinkClick r:id="rId2"/>
              </a:rPr>
              <a:t>https://xrootd.slac.stanford.edu/doc/dev53/cms_config.htm#_</a:t>
            </a:r>
            <a:r>
              <a:rPr lang="en-US" sz="1200" dirty="0" smtClean="0">
                <a:latin typeface="Palatino Linotype" pitchFamily="18" charset="0"/>
                <a:hlinkClick r:id="rId2"/>
              </a:rPr>
              <a:t>Toc53611078</a:t>
            </a:r>
            <a:endParaRPr lang="en-US" sz="1200" dirty="0" smtClean="0">
              <a:latin typeface="Palatino Linotype" pitchFamily="18" charset="0"/>
            </a:endParaRPr>
          </a:p>
          <a:p>
            <a:pPr lvl="5">
              <a:spcBef>
                <a:spcPts val="600"/>
              </a:spcBef>
            </a:pPr>
            <a:r>
              <a:rPr lang="en-US" sz="1200" dirty="0" smtClean="0">
                <a:latin typeface="Palatino Linotype" pitchFamily="18" charset="0"/>
                <a:hlinkClick r:id="rId2"/>
              </a:rPr>
              <a:t>https://xrootd.slac.stanford.edu/doc/dev53/cms_config.htm#_</a:t>
            </a:r>
            <a:r>
              <a:rPr lang="en-US" sz="1200" dirty="0" smtClean="0">
                <a:latin typeface="Palatino Linotype" pitchFamily="18" charset="0"/>
                <a:hlinkClick r:id="rId2"/>
              </a:rPr>
              <a:t>Toc53611076</a:t>
            </a:r>
            <a:endParaRPr lang="en-US" sz="1200" dirty="0" smtClean="0">
              <a:latin typeface="Palatino Linotype" pitchFamily="18" charset="0"/>
            </a:endParaRPr>
          </a:p>
          <a:p>
            <a:pPr>
              <a:spcBef>
                <a:spcPts val="600"/>
              </a:spcBef>
            </a:pPr>
            <a:r>
              <a:rPr lang="en-US" dirty="0" smtClean="0"/>
              <a:t>This works reasonably well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For non-stressed systems</a:t>
            </a:r>
          </a:p>
          <a:p>
            <a:pPr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based Balancing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Can enable load-based selection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Must supply a load reporter (script or plug-in)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See </a:t>
            </a:r>
            <a:r>
              <a:rPr lang="en-US" b="1" dirty="0" err="1" smtClean="0"/>
              <a:t>cms.perf</a:t>
            </a:r>
            <a:r>
              <a:rPr lang="en-US" dirty="0" smtClean="0"/>
              <a:t> directive</a:t>
            </a:r>
          </a:p>
          <a:p>
            <a:pPr lvl="3">
              <a:spcBef>
                <a:spcPts val="300"/>
              </a:spcBef>
            </a:pPr>
            <a:r>
              <a:rPr lang="en-US" sz="1400" dirty="0" smtClean="0">
                <a:hlinkClick r:id="rId2"/>
              </a:rPr>
              <a:t>https://xrootd.slac.stanford.edu/doc/dev53/cms_config.htm#_</a:t>
            </a:r>
            <a:r>
              <a:rPr lang="en-US" sz="1400" dirty="0" smtClean="0">
                <a:hlinkClick r:id="rId2"/>
              </a:rPr>
              <a:t>Toc53611073</a:t>
            </a:r>
            <a:endParaRPr lang="en-US" sz="1400" dirty="0" smtClean="0"/>
          </a:p>
          <a:p>
            <a:pPr lvl="3">
              <a:spcBef>
                <a:spcPts val="300"/>
              </a:spcBef>
            </a:pPr>
            <a:r>
              <a:rPr lang="en-US" dirty="0" smtClean="0"/>
              <a:t>We already have two basic scripts in </a:t>
            </a:r>
            <a:r>
              <a:rPr lang="en-US" dirty="0" err="1" smtClean="0"/>
              <a:t>utils</a:t>
            </a:r>
            <a:r>
              <a:rPr lang="en-US" dirty="0" smtClean="0"/>
              <a:t> directory</a:t>
            </a:r>
          </a:p>
          <a:p>
            <a:pPr lvl="4">
              <a:spcBef>
                <a:spcPts val="300"/>
              </a:spcBef>
            </a:pPr>
            <a:r>
              <a:rPr lang="en-US" dirty="0" smtClean="0"/>
              <a:t>Bash: </a:t>
            </a:r>
            <a:r>
              <a:rPr lang="en-US" dirty="0" err="1" smtClean="0"/>
              <a:t>cms_monPerf</a:t>
            </a:r>
            <a:r>
              <a:rPr lang="en-US" dirty="0" smtClean="0"/>
              <a:t> and</a:t>
            </a:r>
            <a:r>
              <a:rPr lang="en-US" dirty="0" smtClean="0"/>
              <a:t> </a:t>
            </a:r>
            <a:r>
              <a:rPr lang="en-US" dirty="0" smtClean="0"/>
              <a:t>Perl</a:t>
            </a:r>
            <a:r>
              <a:rPr lang="en-US" dirty="0" smtClean="0"/>
              <a:t>: </a:t>
            </a:r>
            <a:r>
              <a:rPr lang="en-US" dirty="0" err="1" smtClean="0"/>
              <a:t>XrdOlbMonPerf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Load is computed using a </a:t>
            </a:r>
            <a:r>
              <a:rPr lang="en-US" dirty="0" err="1" smtClean="0"/>
              <a:t>config</a:t>
            </a:r>
            <a:r>
              <a:rPr lang="en-US" dirty="0" smtClean="0"/>
              <a:t> formula</a:t>
            </a:r>
            <a:endParaRPr lang="en-US" dirty="0" smtClean="0"/>
          </a:p>
          <a:p>
            <a:pPr lvl="2">
              <a:spcBef>
                <a:spcPts val="300"/>
              </a:spcBef>
            </a:pPr>
            <a:r>
              <a:rPr lang="en-US" dirty="0" smtClean="0"/>
              <a:t>Percentage of each of </a:t>
            </a:r>
            <a:r>
              <a:rPr lang="en-US" dirty="0" err="1" smtClean="0"/>
              <a:t>cpu</a:t>
            </a:r>
            <a:r>
              <a:rPr lang="en-US" dirty="0" smtClean="0"/>
              <a:t>, </a:t>
            </a:r>
            <a:r>
              <a:rPr lang="en-US" dirty="0" err="1" smtClean="0"/>
              <a:t>io</a:t>
            </a:r>
            <a:r>
              <a:rPr lang="en-US" dirty="0" smtClean="0"/>
              <a:t>, memory, paging, </a:t>
            </a:r>
            <a:r>
              <a:rPr lang="en-US" dirty="0" err="1" smtClean="0"/>
              <a:t>runq</a:t>
            </a:r>
            <a:endParaRPr lang="en-US" dirty="0" smtClean="0"/>
          </a:p>
          <a:p>
            <a:pPr lvl="2">
              <a:spcBef>
                <a:spcPts val="300"/>
              </a:spcBef>
            </a:pPr>
            <a:r>
              <a:rPr lang="en-US" dirty="0" smtClean="0"/>
              <a:t>That yields a value 0 to 100.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See </a:t>
            </a:r>
            <a:r>
              <a:rPr lang="en-US" b="1" dirty="0" err="1" smtClean="0"/>
              <a:t>cms.sched</a:t>
            </a:r>
            <a:r>
              <a:rPr lang="en-US" dirty="0" smtClean="0"/>
              <a:t> directive</a:t>
            </a:r>
          </a:p>
          <a:p>
            <a:pPr lvl="3">
              <a:spcBef>
                <a:spcPts val="300"/>
              </a:spcBef>
            </a:pPr>
            <a:r>
              <a:rPr lang="en-US" sz="1400" dirty="0" smtClean="0">
                <a:hlinkClick r:id="rId2"/>
              </a:rPr>
              <a:t>https://xrootd.slac.stanford.edu/doc/dev53/cms_config.htm#_</a:t>
            </a:r>
            <a:r>
              <a:rPr lang="en-US" sz="1400" dirty="0" smtClean="0">
                <a:hlinkClick r:id="rId2"/>
              </a:rPr>
              <a:t>Toc53611076</a:t>
            </a:r>
            <a:endParaRPr lang="en-US" sz="1400" dirty="0" smtClean="0"/>
          </a:p>
          <a:p>
            <a:pPr>
              <a:spcBef>
                <a:spcPts val="3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based server selection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r>
              <a:rPr lang="en-US" dirty="0" smtClean="0"/>
              <a:t>Manager </a:t>
            </a:r>
            <a:r>
              <a:rPr lang="en-US" dirty="0" smtClean="0"/>
              <a:t>selects </a:t>
            </a:r>
            <a:r>
              <a:rPr lang="en-US" dirty="0" smtClean="0"/>
              <a:t>least loaded server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ithin </a:t>
            </a:r>
            <a:r>
              <a:rPr lang="en-US" dirty="0" smtClean="0"/>
              <a:t>set </a:t>
            </a:r>
            <a:r>
              <a:rPr lang="en-US" dirty="0" smtClean="0"/>
              <a:t>of servers that </a:t>
            </a:r>
            <a:r>
              <a:rPr lang="en-US" dirty="0" smtClean="0"/>
              <a:t>have the </a:t>
            </a:r>
            <a:r>
              <a:rPr lang="en-US" dirty="0" smtClean="0"/>
              <a:t>file</a:t>
            </a:r>
          </a:p>
          <a:p>
            <a:pPr lvl="2"/>
            <a:r>
              <a:rPr lang="en-US" dirty="0" smtClean="0"/>
              <a:t>Definition of “least” controlled by </a:t>
            </a:r>
            <a:r>
              <a:rPr lang="en-US" dirty="0" err="1" smtClean="0"/>
              <a:t>fuzzing</a:t>
            </a:r>
            <a:endParaRPr lang="en-US" dirty="0" smtClean="0"/>
          </a:p>
          <a:p>
            <a:pPr lvl="3"/>
            <a:r>
              <a:rPr lang="en-US" dirty="0" smtClean="0"/>
              <a:t>See </a:t>
            </a:r>
            <a:r>
              <a:rPr lang="en-US" dirty="0" err="1" smtClean="0"/>
              <a:t>cms.sched</a:t>
            </a:r>
            <a:r>
              <a:rPr lang="en-US" dirty="0" smtClean="0"/>
              <a:t> fuzz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Within set of servers that have enough space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Tuning </a:t>
            </a:r>
            <a:r>
              <a:rPr lang="en-US" dirty="0" smtClean="0"/>
              <a:t>knob: </a:t>
            </a:r>
            <a:r>
              <a:rPr lang="en-US" b="1" dirty="0" err="1" smtClean="0"/>
              <a:t>cms.space</a:t>
            </a:r>
            <a:endParaRPr lang="en-US" b="1" dirty="0" smtClean="0"/>
          </a:p>
          <a:p>
            <a:pPr lvl="3">
              <a:spcBef>
                <a:spcPts val="600"/>
              </a:spcBef>
            </a:pPr>
            <a:r>
              <a:rPr lang="en-US" dirty="0" smtClean="0"/>
              <a:t>Defines what enough </a:t>
            </a:r>
            <a:r>
              <a:rPr lang="en-US" dirty="0" smtClean="0"/>
              <a:t>means</a:t>
            </a:r>
          </a:p>
          <a:p>
            <a:pPr lvl="3">
              <a:spcBef>
                <a:spcPts val="600"/>
              </a:spcBef>
            </a:pPr>
            <a:r>
              <a:rPr lang="en-US" b="1" dirty="0" err="1" smtClean="0"/>
              <a:t>cms.sched</a:t>
            </a:r>
            <a:r>
              <a:rPr lang="en-US" b="1" dirty="0" smtClean="0"/>
              <a:t> </a:t>
            </a:r>
            <a:r>
              <a:rPr lang="en-US" b="1" dirty="0" smtClean="0"/>
              <a:t>linger</a:t>
            </a:r>
            <a:r>
              <a:rPr lang="en-US" dirty="0" smtClean="0"/>
              <a:t> is not applied</a:t>
            </a:r>
          </a:p>
          <a:p>
            <a:pPr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based server selection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This works well in all situations</a:t>
            </a:r>
          </a:p>
          <a:p>
            <a:pPr lvl="1"/>
            <a:r>
              <a:rPr lang="en-US" dirty="0" smtClean="0"/>
              <a:t>Load periodically reported</a:t>
            </a:r>
          </a:p>
          <a:p>
            <a:pPr lvl="2"/>
            <a:r>
              <a:rPr lang="en-US" dirty="0" smtClean="0"/>
              <a:t>Default is every 10 minutes</a:t>
            </a:r>
          </a:p>
          <a:p>
            <a:pPr lvl="2"/>
            <a:r>
              <a:rPr lang="en-US" dirty="0" smtClean="0"/>
              <a:t>Configurable via </a:t>
            </a:r>
            <a:r>
              <a:rPr lang="en-US" b="1" dirty="0" err="1" smtClean="0"/>
              <a:t>cms.ping</a:t>
            </a:r>
            <a:r>
              <a:rPr lang="en-US" dirty="0" smtClean="0"/>
              <a:t> directive</a:t>
            </a:r>
          </a:p>
          <a:p>
            <a:pPr lvl="3"/>
            <a:r>
              <a:rPr lang="en-US" sz="1400" dirty="0" smtClean="0">
                <a:hlinkClick r:id="rId2"/>
              </a:rPr>
              <a:t>https://xrootd.slac.stanford.edu/doc/dev53/cms_config.htm#_</a:t>
            </a:r>
            <a:r>
              <a:rPr lang="en-US" sz="1400" dirty="0" smtClean="0">
                <a:hlinkClick r:id="rId2"/>
              </a:rPr>
              <a:t>Toc53611094</a:t>
            </a:r>
            <a:endParaRPr lang="en-US" sz="1400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Load is also asynchronously reported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If load delta of previous &gt; </a:t>
            </a:r>
            <a:r>
              <a:rPr lang="en-US" b="1" dirty="0" err="1" smtClean="0"/>
              <a:t>cms.sched</a:t>
            </a:r>
            <a:r>
              <a:rPr lang="en-US" b="1" dirty="0" smtClean="0"/>
              <a:t> fuzz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The default fuzz is 20%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R</a:t>
            </a:r>
            <a:r>
              <a:rPr lang="en-US" dirty="0" smtClean="0"/>
              <a:t>equires script/plug-in supply data more often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I.e. more often than periodic reporting interval</a:t>
            </a:r>
          </a:p>
          <a:p>
            <a:pPr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clusters of</a:t>
            </a:r>
          </a:p>
          <a:p>
            <a:pPr lvl="1"/>
            <a:r>
              <a:rPr lang="en-US" dirty="0" smtClean="0"/>
              <a:t>Servers who all export the same DFS</a:t>
            </a:r>
          </a:p>
          <a:p>
            <a:pPr lvl="2"/>
            <a:r>
              <a:rPr lang="en-US" dirty="0" smtClean="0"/>
              <a:t>Distributes File System</a:t>
            </a:r>
          </a:p>
          <a:p>
            <a:pPr lvl="1"/>
            <a:r>
              <a:rPr lang="en-US" dirty="0" smtClean="0"/>
              <a:t>Proxy servers</a:t>
            </a:r>
          </a:p>
          <a:p>
            <a:pPr lvl="1"/>
            <a:r>
              <a:rPr lang="en-US" dirty="0" smtClean="0"/>
              <a:t>Proxy servers all with a cache</a:t>
            </a:r>
          </a:p>
          <a:p>
            <a:pPr lvl="2"/>
            <a:r>
              <a:rPr lang="en-US" dirty="0" err="1" smtClean="0"/>
              <a:t>Xcache</a:t>
            </a:r>
            <a:endParaRPr lang="en-US" dirty="0" smtClean="0"/>
          </a:p>
          <a:p>
            <a:r>
              <a:rPr lang="en-US" dirty="0" smtClean="0"/>
              <a:t>Tuning knob is cms.dfs directive</a:t>
            </a:r>
          </a:p>
          <a:p>
            <a:pPr lvl="1"/>
            <a:r>
              <a:rPr lang="en-US" sz="1600" dirty="0" smtClean="0">
                <a:hlinkClick r:id="rId2"/>
              </a:rPr>
              <a:t>https://xrootd.slac.stanford.edu/doc/dev53/cms_config.htm#_</a:t>
            </a:r>
            <a:r>
              <a:rPr lang="en-US" sz="1600" dirty="0" smtClean="0">
                <a:hlinkClick r:id="rId2"/>
              </a:rPr>
              <a:t>Toc53611070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Subordinate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These are local cluster of servers</a:t>
            </a:r>
          </a:p>
          <a:p>
            <a:pPr lvl="1"/>
            <a:r>
              <a:rPr lang="en-US" dirty="0" smtClean="0"/>
              <a:t>Need to be part of another local cluster</a:t>
            </a:r>
          </a:p>
          <a:p>
            <a:r>
              <a:rPr lang="en-US" dirty="0" smtClean="0"/>
              <a:t>Subordinate resources are independent</a:t>
            </a:r>
          </a:p>
          <a:p>
            <a:pPr lvl="1"/>
            <a:r>
              <a:rPr lang="en-US" dirty="0" smtClean="0"/>
              <a:t>This allows mixing cluster types</a:t>
            </a:r>
          </a:p>
          <a:p>
            <a:pPr lvl="2"/>
            <a:r>
              <a:rPr lang="en-US" dirty="0" smtClean="0"/>
              <a:t>E.G. A DFS cluster can be a member of a non-DFS cluster (but not the other way around)</a:t>
            </a:r>
          </a:p>
          <a:p>
            <a:r>
              <a:rPr lang="en-US" dirty="0" smtClean="0"/>
              <a:t>Defined by the </a:t>
            </a:r>
            <a:r>
              <a:rPr lang="en-US" b="1" dirty="0" err="1" smtClean="0"/>
              <a:t>cms.subcluster</a:t>
            </a:r>
            <a:r>
              <a:rPr lang="en-US" dirty="0" smtClean="0"/>
              <a:t> directive</a:t>
            </a:r>
          </a:p>
          <a:p>
            <a:pPr lvl="1"/>
            <a:r>
              <a:rPr lang="en-US" sz="1600" dirty="0" smtClean="0">
                <a:hlinkClick r:id="rId2"/>
              </a:rPr>
              <a:t>https://xrootd.slac.stanford.edu/doc/dev53/cms_config.htm#_</a:t>
            </a:r>
            <a:r>
              <a:rPr lang="en-US" sz="1600" dirty="0" smtClean="0">
                <a:hlinkClick r:id="rId2"/>
              </a:rPr>
              <a:t>Toc53611099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 of administratively independent clusters anywhere in the world</a:t>
            </a:r>
          </a:p>
          <a:p>
            <a:pPr lvl="1"/>
            <a:r>
              <a:rPr lang="en-US" dirty="0" smtClean="0"/>
              <a:t>Headed by a Meta-Manager</a:t>
            </a:r>
          </a:p>
          <a:p>
            <a:pPr lvl="2"/>
            <a:r>
              <a:rPr lang="en-US" dirty="0" smtClean="0"/>
              <a:t>Managers of each site cluster subscribe to the Meta-Manager (the federation head node)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CMS AAA</a:t>
            </a:r>
          </a:p>
          <a:p>
            <a:pPr lvl="2"/>
            <a:r>
              <a:rPr lang="en-US" dirty="0" smtClean="0"/>
              <a:t>OSG </a:t>
            </a:r>
            <a:r>
              <a:rPr lang="en-US" dirty="0" err="1" smtClean="0"/>
              <a:t>Xcache</a:t>
            </a:r>
            <a:r>
              <a:rPr lang="en-US" dirty="0" smtClean="0"/>
              <a:t> CDN</a:t>
            </a:r>
          </a:p>
          <a:p>
            <a:pPr lvl="3"/>
            <a:r>
              <a:rPr lang="en-US" dirty="0" smtClean="0">
                <a:hlinkClick r:id="rId2"/>
              </a:rPr>
              <a:t>https://display.opensciencegrid.org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Brief history of the last </a:t>
            </a:r>
            <a:r>
              <a:rPr lang="en-US" dirty="0" smtClean="0">
                <a:latin typeface="Palatino Linotype" pitchFamily="18" charset="0"/>
              </a:rPr>
              <a:t>~20 </a:t>
            </a:r>
            <a:r>
              <a:rPr lang="en-US" dirty="0" smtClean="0">
                <a:latin typeface="Palatino Linotype" pitchFamily="18" charset="0"/>
              </a:rPr>
              <a:t>years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02920" y="1752600"/>
            <a:ext cx="86410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2001 –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BaBar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 decides to use root framework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vs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 Objectivity</a:t>
            </a:r>
          </a:p>
          <a:p>
            <a:pPr marL="342900" indent="-342900" fontAlgn="base">
              <a:spcBef>
                <a:spcPct val="10000"/>
              </a:spcBef>
              <a:spcAft>
                <a:spcPct val="0"/>
              </a:spcAft>
              <a:buSzPct val="85000"/>
              <a:buBlip>
                <a:blip r:embed="rId2"/>
              </a:buBlip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Palatino Linotype" pitchFamily="18" charset="0"/>
              </a:rPr>
              <a:t>2002 Collaboration with INFN, </a:t>
            </a:r>
            <a:r>
              <a:rPr lang="en-US" sz="2400" kern="0" dirty="0" err="1" smtClean="0">
                <a:solidFill>
                  <a:srgbClr val="000000"/>
                </a:solidFill>
                <a:latin typeface="Palatino Linotype" pitchFamily="18" charset="0"/>
              </a:rPr>
              <a:t>Padova</a:t>
            </a:r>
            <a:r>
              <a:rPr lang="en-US" sz="2400" kern="0" dirty="0" smtClean="0">
                <a:solidFill>
                  <a:srgbClr val="000000"/>
                </a:solidFill>
                <a:latin typeface="Palatino Linotype" pitchFamily="18" charset="0"/>
              </a:rPr>
              <a:t> &amp; SLAC created</a:t>
            </a:r>
          </a:p>
          <a:p>
            <a:pPr marL="800100" lvl="1" indent="-342900" fontAlgn="base">
              <a:spcBef>
                <a:spcPct val="10000"/>
              </a:spcBef>
              <a:spcAft>
                <a:spcPct val="0"/>
              </a:spcAft>
              <a:buSzPct val="85000"/>
              <a:buBlip>
                <a:blip r:embed="rId2"/>
              </a:buBlip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Palatino Linotype" pitchFamily="18" charset="0"/>
              </a:rPr>
              <a:t>Design &amp; develop a network-based HP data access system</a:t>
            </a:r>
          </a:p>
          <a:p>
            <a:pPr marL="1257300" lvl="2" indent="-342900" fontAlgn="base">
              <a:spcBef>
                <a:spcPct val="10000"/>
              </a:spcBef>
              <a:spcAft>
                <a:spcPct val="0"/>
              </a:spcAft>
              <a:buSzPct val="85000"/>
              <a:buBlip>
                <a:blip r:embed="rId2"/>
              </a:buBlip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Palatino Linotype" pitchFamily="18" charset="0"/>
              </a:rPr>
              <a:t>In the days of limited network b/w and high expense</a:t>
            </a:r>
          </a:p>
          <a:p>
            <a:pPr marL="342900" lvl="0" indent="-342900" fontAlgn="base">
              <a:spcBef>
                <a:spcPct val="10000"/>
              </a:spcBef>
              <a:spcAft>
                <a:spcPct val="0"/>
              </a:spcAft>
              <a:buSzPct val="85000"/>
              <a:buBlip>
                <a:blip r:embed="rId2"/>
              </a:buBlip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2003 – First deployment of </a:t>
            </a:r>
            <a:r>
              <a:rPr lang="en-US" sz="24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system at SLAC</a:t>
            </a:r>
          </a:p>
          <a:p>
            <a:pPr marL="342900" marR="0" lvl="0" indent="-3429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lang="en-US" sz="2400" kern="0" noProof="0" dirty="0" smtClean="0">
                <a:solidFill>
                  <a:srgbClr val="000000"/>
                </a:solidFill>
                <a:latin typeface="Palatino Linotype" pitchFamily="18" charset="0"/>
              </a:rPr>
              <a:t>2013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 – Wide deployment across most of HEP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800100" lvl="1" indent="-342900" fontAlgn="base">
              <a:spcBef>
                <a:spcPct val="10000"/>
              </a:spcBef>
              <a:spcAft>
                <a:spcPct val="0"/>
              </a:spcAft>
              <a:buSzPct val="85000"/>
              <a:buBlip>
                <a:blip r:embed="rId2"/>
              </a:buBlip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Palatino Linotype" pitchFamily="18" charset="0"/>
              </a:rPr>
              <a:t>Protocol also re-implemented (Java) in </a:t>
            </a:r>
            <a:r>
              <a:rPr lang="en-US" sz="2400" kern="0" dirty="0" err="1" smtClean="0">
                <a:solidFill>
                  <a:srgbClr val="000000"/>
                </a:solidFill>
                <a:latin typeface="Palatino Linotype" pitchFamily="18" charset="0"/>
              </a:rPr>
              <a:t>dCache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342900" lvl="0" indent="-342900" fontAlgn="base">
              <a:spcBef>
                <a:spcPct val="10000"/>
              </a:spcBef>
              <a:spcAft>
                <a:spcPct val="0"/>
              </a:spcAft>
              <a:buSzPct val="85000"/>
              <a:buBlip>
                <a:blip r:embed="rId2"/>
              </a:buBlip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Palatino Linotype" pitchFamily="18" charset="0"/>
              </a:rPr>
              <a:t>2022 </a:t>
            </a:r>
            <a:r>
              <a:rPr lang="en-US" sz="2400" kern="0" dirty="0" smtClean="0">
                <a:solidFill>
                  <a:srgbClr val="000000"/>
                </a:solidFill>
                <a:latin typeface="Palatino Linotype" pitchFamily="18" charset="0"/>
              </a:rPr>
              <a:t>– </a:t>
            </a:r>
            <a:r>
              <a:rPr lang="en-US" sz="24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Palatino Linotype" pitchFamily="18" charset="0"/>
              </a:rPr>
              <a:t>is now a popular internal framework</a:t>
            </a:r>
          </a:p>
          <a:p>
            <a:pPr marL="800100" lvl="1" indent="-342900" fontAlgn="base">
              <a:spcBef>
                <a:spcPct val="10000"/>
              </a:spcBef>
              <a:spcAft>
                <a:spcPct val="0"/>
              </a:spcAft>
              <a:buSzPct val="85000"/>
              <a:buBlip>
                <a:blip r:embed="rId2"/>
              </a:buBlip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Palatino Linotype" pitchFamily="18" charset="0"/>
              </a:rPr>
              <a:t>Supports http, https, and </a:t>
            </a:r>
            <a:r>
              <a:rPr lang="en-US" sz="2000" kern="0" dirty="0" err="1" smtClean="0">
                <a:solidFill>
                  <a:srgbClr val="000000"/>
                </a:solidFill>
                <a:latin typeface="Palatino Linotype" pitchFamily="18" charset="0"/>
              </a:rPr>
              <a:t>xroots</a:t>
            </a:r>
            <a:r>
              <a:rPr lang="en-US" sz="2000" kern="0" dirty="0" smtClean="0">
                <a:solidFill>
                  <a:srgbClr val="000000"/>
                </a:solidFill>
                <a:latin typeface="Palatino Linotype" pitchFamily="18" charset="0"/>
              </a:rPr>
              <a:t> as well as </a:t>
            </a:r>
            <a:r>
              <a:rPr lang="en-US" sz="2000" kern="0" dirty="0" err="1" smtClean="0">
                <a:solidFill>
                  <a:srgbClr val="000000"/>
                </a:solidFill>
                <a:latin typeface="Palatino Linotype" pitchFamily="18" charset="0"/>
              </a:rPr>
              <a:t>xroot</a:t>
            </a:r>
            <a:r>
              <a:rPr lang="en-US" sz="2000" kern="0" dirty="0" smtClean="0">
                <a:solidFill>
                  <a:srgbClr val="000000"/>
                </a:solidFill>
                <a:latin typeface="Palatino Linotype" pitchFamily="18" charset="0"/>
              </a:rPr>
              <a:t> protocol</a:t>
            </a:r>
          </a:p>
          <a:p>
            <a:pPr marL="800100" lvl="1" indent="-342900" fontAlgn="base">
              <a:spcBef>
                <a:spcPct val="10000"/>
              </a:spcBef>
              <a:spcAft>
                <a:spcPct val="0"/>
              </a:spcAft>
              <a:buSzPct val="85000"/>
              <a:buBlip>
                <a:blip r:embed="rId2"/>
              </a:buBlip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Third party software projects use it; leading to the moniker</a:t>
            </a:r>
          </a:p>
          <a:p>
            <a:pPr marL="1257300" lvl="2" indent="-342900" fontAlgn="base">
              <a:spcBef>
                <a:spcPct val="10000"/>
              </a:spcBef>
              <a:spcAft>
                <a:spcPct val="0"/>
              </a:spcAft>
              <a:buSzPct val="85000"/>
              <a:buBlip>
                <a:blip r:embed="rId2"/>
              </a:buBlip>
              <a:defRPr/>
            </a:pPr>
            <a:r>
              <a:rPr lang="en-US" kern="0" dirty="0" smtClean="0">
                <a:solidFill>
                  <a:srgbClr val="000000"/>
                </a:solidFill>
                <a:latin typeface="Palatino Linotype" pitchFamily="18" charset="0"/>
              </a:rPr>
              <a:t>“</a:t>
            </a: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latin typeface="Palatino Linotype" pitchFamily="18" charset="0"/>
              </a:rPr>
              <a:t>Inside!”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 charset="0"/>
            </a:endParaRPr>
          </a:p>
          <a:p>
            <a:pPr marL="285750" indent="-285750" fontAlgn="base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defRPr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 charset="0"/>
            </a:endParaRPr>
          </a:p>
          <a:p>
            <a:pPr marL="285750" indent="-285750" fontAlgn="base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deployment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24800" cy="4343400"/>
          </a:xfrm>
        </p:spPr>
        <p:txBody>
          <a:bodyPr/>
          <a:lstStyle/>
          <a:p>
            <a:r>
              <a:rPr lang="en-US" dirty="0" smtClean="0"/>
              <a:t>How you deploy depends on what it is</a:t>
            </a:r>
          </a:p>
          <a:p>
            <a:pPr lvl="1"/>
            <a:r>
              <a:rPr lang="en-US" dirty="0" smtClean="0"/>
              <a:t>Local vs. regional vs. US vs. world cluster</a:t>
            </a:r>
          </a:p>
          <a:p>
            <a:pPr lvl="1"/>
            <a:r>
              <a:rPr lang="en-US" dirty="0" smtClean="0"/>
              <a:t>Data servers vs. Proxies vs. Caching proxies</a:t>
            </a:r>
          </a:p>
          <a:p>
            <a:pPr lvl="1"/>
            <a:r>
              <a:rPr lang="en-US" dirty="0" smtClean="0"/>
              <a:t>Native vs. containers</a:t>
            </a:r>
          </a:p>
          <a:p>
            <a:pPr lvl="2"/>
            <a:r>
              <a:rPr lang="en-US" dirty="0" smtClean="0"/>
              <a:t>If containers the management scheme (e.g. k8s)</a:t>
            </a:r>
          </a:p>
          <a:p>
            <a:r>
              <a:rPr lang="en-US" dirty="0" smtClean="0"/>
              <a:t>Considerations discussed in references</a:t>
            </a:r>
          </a:p>
          <a:p>
            <a:pPr lvl="1"/>
            <a:r>
              <a:rPr lang="en-US" dirty="0" smtClean="0"/>
              <a:t>Under each type of server</a:t>
            </a:r>
          </a:p>
          <a:p>
            <a:r>
              <a:rPr lang="en-US" dirty="0" smtClean="0"/>
              <a:t>OSG can be of immense help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data server nodes?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43400"/>
          </a:xfrm>
        </p:spPr>
        <p:txBody>
          <a:bodyPr/>
          <a:lstStyle/>
          <a:p>
            <a:r>
              <a:rPr lang="en-US" dirty="0" smtClean="0"/>
              <a:t>The easiest of all to deploy</a:t>
            </a:r>
          </a:p>
          <a:p>
            <a:pPr lvl="1"/>
            <a:r>
              <a:rPr lang="en-US" dirty="0" smtClean="0"/>
              <a:t>Fairly straightforward like an NFS box</a:t>
            </a:r>
          </a:p>
          <a:p>
            <a:pPr lvl="1"/>
            <a:r>
              <a:rPr lang="en-US" dirty="0" smtClean="0"/>
              <a:t>Using real HD’s (JBOD or otherwise)?</a:t>
            </a:r>
          </a:p>
          <a:p>
            <a:pPr lvl="2"/>
            <a:r>
              <a:rPr lang="en-US" dirty="0" smtClean="0"/>
              <a:t>Want QOS or grow and shrink the space? </a:t>
            </a:r>
          </a:p>
          <a:p>
            <a:pPr lvl="3"/>
            <a:r>
              <a:rPr lang="en-US" dirty="0" smtClean="0"/>
              <a:t>See the </a:t>
            </a:r>
            <a:r>
              <a:rPr lang="en-US" b="1" dirty="0" err="1" smtClean="0"/>
              <a:t>oss.space</a:t>
            </a:r>
            <a:r>
              <a:rPr lang="en-US" dirty="0" smtClean="0"/>
              <a:t> directive</a:t>
            </a:r>
          </a:p>
          <a:p>
            <a:pPr lvl="4"/>
            <a:r>
              <a:rPr lang="nn-NO" sz="1200" dirty="0" smtClean="0">
                <a:hlinkClick r:id="rId2"/>
              </a:rPr>
              <a:t>https://xrootd.slac.stanford.edu/doc/dev54/ofs_config.htm#_</a:t>
            </a:r>
            <a:r>
              <a:rPr lang="nn-NO" sz="1200" dirty="0" smtClean="0">
                <a:hlinkClick r:id="rId2"/>
              </a:rPr>
              <a:t>Toc89982406</a:t>
            </a:r>
            <a:r>
              <a:rPr lang="nn-NO" sz="1200" dirty="0" smtClean="0"/>
              <a:t> </a:t>
            </a:r>
          </a:p>
          <a:p>
            <a:pPr lvl="2"/>
            <a:r>
              <a:rPr lang="nn-NO" dirty="0" smtClean="0"/>
              <a:t>Using tape?</a:t>
            </a:r>
          </a:p>
          <a:p>
            <a:pPr lvl="3"/>
            <a:r>
              <a:rPr lang="nn-NO" dirty="0" smtClean="0"/>
              <a:t>Want automatic staging &amp; migration?</a:t>
            </a:r>
          </a:p>
          <a:p>
            <a:pPr lvl="4"/>
            <a:r>
              <a:rPr lang="nn-NO" dirty="0" smtClean="0"/>
              <a:t>See </a:t>
            </a:r>
            <a:r>
              <a:rPr lang="en-US" dirty="0" smtClean="0"/>
              <a:t>File Residency Manager </a:t>
            </a:r>
            <a:r>
              <a:rPr lang="en-US" dirty="0" smtClean="0"/>
              <a:t>Reference</a:t>
            </a:r>
          </a:p>
          <a:p>
            <a:pPr lvl="5"/>
            <a:r>
              <a:rPr lang="nn-NO" sz="1600" dirty="0" smtClean="0">
                <a:latin typeface="Palatino Linotype" pitchFamily="18" charset="0"/>
                <a:hlinkClick r:id="rId3"/>
              </a:rPr>
              <a:t>https://</a:t>
            </a:r>
            <a:r>
              <a:rPr lang="nn-NO" sz="1600" dirty="0" smtClean="0">
                <a:latin typeface="Palatino Linotype" pitchFamily="18" charset="0"/>
                <a:hlinkClick r:id="rId3"/>
              </a:rPr>
              <a:t>xrootd.slac.stanford.edu/doc/dev50/frm_config.htm</a:t>
            </a:r>
            <a:endParaRPr lang="nn-NO" sz="16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r>
              <a:rPr lang="en-US" dirty="0" smtClean="0"/>
              <a:t>IPv6 and IPv4 fully supported</a:t>
            </a:r>
          </a:p>
          <a:p>
            <a:r>
              <a:rPr lang="en-US" dirty="0" smtClean="0"/>
              <a:t>However, there still is your topology</a:t>
            </a:r>
          </a:p>
          <a:p>
            <a:pPr lvl="1"/>
            <a:r>
              <a:rPr lang="en-US" dirty="0" smtClean="0"/>
              <a:t>Firewalls</a:t>
            </a:r>
          </a:p>
          <a:p>
            <a:pPr lvl="2"/>
            <a:r>
              <a:rPr lang="en-US" dirty="0" smtClean="0"/>
              <a:t>You may need to deploy proxy servers</a:t>
            </a:r>
          </a:p>
          <a:p>
            <a:pPr lvl="1"/>
            <a:r>
              <a:rPr lang="en-US" dirty="0" smtClean="0"/>
              <a:t>Private vs. public networks</a:t>
            </a:r>
          </a:p>
          <a:p>
            <a:pPr lvl="2"/>
            <a:r>
              <a:rPr lang="en-US" dirty="0" smtClean="0"/>
              <a:t>You may need to specify the relationship mix</a:t>
            </a:r>
          </a:p>
          <a:p>
            <a:pPr lvl="3"/>
            <a:r>
              <a:rPr lang="en-US" dirty="0" smtClean="0"/>
              <a:t>Usually due to non-standard deployments</a:t>
            </a:r>
          </a:p>
          <a:p>
            <a:pPr lvl="3"/>
            <a:r>
              <a:rPr lang="en-US" dirty="0" smtClean="0"/>
              <a:t>See </a:t>
            </a:r>
            <a:r>
              <a:rPr lang="en-US" b="1" dirty="0" err="1" smtClean="0"/>
              <a:t>xrd.network</a:t>
            </a:r>
            <a:r>
              <a:rPr lang="en-US" dirty="0" smtClean="0"/>
              <a:t> directive</a:t>
            </a:r>
          </a:p>
          <a:p>
            <a:pPr lvl="4"/>
            <a:r>
              <a:rPr lang="en-US" sz="1400" dirty="0" smtClean="0">
                <a:hlinkClick r:id="rId2"/>
              </a:rPr>
              <a:t>https://xrootd.slac.stanford.edu/doc/dev53/xrd_config.htm#_</a:t>
            </a:r>
            <a:r>
              <a:rPr lang="en-US" sz="1400" dirty="0" smtClean="0">
                <a:hlinkClick r:id="rId2"/>
              </a:rPr>
              <a:t>network</a:t>
            </a:r>
            <a:endParaRPr lang="en-US" sz="1400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This is the hardest part, as always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Decide on authentication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X509</a:t>
            </a:r>
            <a:r>
              <a:rPr lang="en-US" dirty="0" smtClean="0"/>
              <a:t> </a:t>
            </a:r>
            <a:r>
              <a:rPr lang="en-US" dirty="0" smtClean="0"/>
              <a:t>and Kerberos are most popular today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Can have more than one available or none at all</a:t>
            </a:r>
          </a:p>
          <a:p>
            <a:pPr lvl="4">
              <a:spcBef>
                <a:spcPts val="300"/>
              </a:spcBef>
            </a:pPr>
            <a:r>
              <a:rPr lang="en-US" dirty="0" smtClean="0"/>
              <a:t>If using JWT’s (e.g. </a:t>
            </a:r>
            <a:r>
              <a:rPr lang="en-US" dirty="0" err="1" smtClean="0"/>
              <a:t>SciTokens</a:t>
            </a:r>
            <a:r>
              <a:rPr lang="en-US" dirty="0" smtClean="0"/>
              <a:t>)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Decide on authorization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Built-in identity based authorization popular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JWT’s are fast moving up the list</a:t>
            </a:r>
          </a:p>
          <a:p>
            <a:pPr lvl="3">
              <a:spcBef>
                <a:spcPts val="300"/>
              </a:spcBef>
            </a:pPr>
            <a:r>
              <a:rPr lang="en-US" dirty="0" err="1" smtClean="0"/>
              <a:t>SciTokens</a:t>
            </a:r>
            <a:r>
              <a:rPr lang="en-US" dirty="0" smtClean="0"/>
              <a:t> fully supported for </a:t>
            </a:r>
            <a:r>
              <a:rPr lang="en-US" dirty="0" err="1" smtClean="0"/>
              <a:t>xroots</a:t>
            </a:r>
            <a:r>
              <a:rPr lang="en-US" dirty="0" smtClean="0"/>
              <a:t> and https</a:t>
            </a:r>
          </a:p>
          <a:p>
            <a:pPr lvl="4">
              <a:spcBef>
                <a:spcPts val="300"/>
              </a:spcBef>
            </a:pPr>
            <a:r>
              <a:rPr lang="en-US" dirty="0" smtClean="0"/>
              <a:t>But it’s still a moving target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xrootd.slac.stanford.edu/doc/dev54/sec_config.htm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Considerations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43400"/>
          </a:xfrm>
        </p:spPr>
        <p:txBody>
          <a:bodyPr/>
          <a:lstStyle/>
          <a:p>
            <a:r>
              <a:rPr lang="en-US" dirty="0" smtClean="0"/>
              <a:t>Monitoring is your friend</a:t>
            </a:r>
          </a:p>
          <a:p>
            <a:pPr lvl="1"/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has robust full-featured monitoring</a:t>
            </a:r>
          </a:p>
          <a:p>
            <a:pPr lvl="2"/>
            <a:r>
              <a:rPr lang="en-US" dirty="0" smtClean="0"/>
              <a:t>However, you must supply collector &amp; </a:t>
            </a:r>
            <a:r>
              <a:rPr lang="en-US" dirty="0" err="1" smtClean="0"/>
              <a:t>visualizer</a:t>
            </a:r>
            <a:endParaRPr lang="en-US" dirty="0" smtClean="0"/>
          </a:p>
          <a:p>
            <a:pPr lvl="3"/>
            <a:r>
              <a:rPr lang="en-US" dirty="0" smtClean="0"/>
              <a:t>See OSG for collector and recommended </a:t>
            </a:r>
            <a:r>
              <a:rPr lang="en-US" dirty="0" err="1" smtClean="0"/>
              <a:t>visualizer</a:t>
            </a:r>
            <a:endParaRPr lang="en-US" dirty="0" smtClean="0"/>
          </a:p>
          <a:p>
            <a:pPr lvl="1"/>
            <a:r>
              <a:rPr lang="en-US" dirty="0" smtClean="0"/>
              <a:t>A number of directives apply</a:t>
            </a:r>
          </a:p>
          <a:p>
            <a:pPr lvl="2"/>
            <a:r>
              <a:rPr lang="en-US" sz="1600" dirty="0" smtClean="0">
                <a:hlinkClick r:id="rId2"/>
              </a:rPr>
              <a:t>https://xrootd.slac.stanford.edu/doc/dev54/xrd_config.htm#_</a:t>
            </a:r>
            <a:r>
              <a:rPr lang="en-US" sz="1600" dirty="0" smtClean="0">
                <a:hlinkClick r:id="rId2"/>
              </a:rPr>
              <a:t>Toc88513955</a:t>
            </a:r>
            <a:endParaRPr lang="en-US" sz="1600" dirty="0" smtClean="0"/>
          </a:p>
          <a:p>
            <a:pPr lvl="2"/>
            <a:r>
              <a:rPr lang="en-US" sz="1600" dirty="0" smtClean="0">
                <a:hlinkClick r:id="rId2"/>
              </a:rPr>
              <a:t>https://xrootd.slac.stanford.edu/doc/dev54/xrd_config.htm#_</a:t>
            </a:r>
            <a:r>
              <a:rPr lang="en-US" sz="1600" dirty="0" smtClean="0">
                <a:hlinkClick r:id="rId2"/>
              </a:rPr>
              <a:t>Toc88513988</a:t>
            </a:r>
            <a:endParaRPr lang="en-US" sz="1600" dirty="0" smtClean="0"/>
          </a:p>
          <a:p>
            <a:pPr lvl="1"/>
            <a:r>
              <a:rPr lang="en-US" dirty="0" smtClean="0"/>
              <a:t>What’s missing?</a:t>
            </a:r>
          </a:p>
          <a:p>
            <a:pPr lvl="2"/>
            <a:r>
              <a:rPr lang="en-US" dirty="0" smtClean="0"/>
              <a:t>Alerts, we never could get agreement on it</a:t>
            </a:r>
          </a:p>
          <a:p>
            <a:pPr lvl="3"/>
            <a:r>
              <a:rPr lang="en-US" dirty="0" smtClean="0"/>
              <a:t>Many sites drive it via monitoring aberrations</a:t>
            </a:r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Considerations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43400"/>
          </a:xfrm>
        </p:spPr>
        <p:txBody>
          <a:bodyPr/>
          <a:lstStyle/>
          <a:p>
            <a:r>
              <a:rPr lang="en-US" dirty="0" smtClean="0"/>
              <a:t>One </a:t>
            </a:r>
            <a:r>
              <a:rPr lang="en-US" dirty="0" err="1" smtClean="0"/>
              <a:t>config</a:t>
            </a:r>
            <a:r>
              <a:rPr lang="en-US" dirty="0" smtClean="0"/>
              <a:t> file rules the world!</a:t>
            </a:r>
          </a:p>
          <a:p>
            <a:pPr lvl="1"/>
            <a:r>
              <a:rPr lang="en-US" dirty="0" smtClean="0"/>
              <a:t>Try very hard to have a single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pPr lvl="2"/>
            <a:r>
              <a:rPr lang="en-US" dirty="0" smtClean="0"/>
              <a:t>One file for all types of nodes in a site helps!</a:t>
            </a:r>
          </a:p>
          <a:p>
            <a:pPr lvl="3"/>
            <a:r>
              <a:rPr lang="en-US" dirty="0" smtClean="0"/>
              <a:t>Eliminates divergence promotes consistency</a:t>
            </a:r>
          </a:p>
          <a:p>
            <a:pPr lvl="3"/>
            <a:r>
              <a:rPr lang="en-US" dirty="0" smtClean="0"/>
              <a:t>The </a:t>
            </a:r>
            <a:r>
              <a:rPr lang="en-US" dirty="0" err="1" smtClean="0"/>
              <a:t>config</a:t>
            </a:r>
            <a:r>
              <a:rPr lang="en-US" dirty="0" smtClean="0"/>
              <a:t> file has if/else/</a:t>
            </a:r>
            <a:r>
              <a:rPr lang="en-US" dirty="0" err="1" smtClean="0"/>
              <a:t>fi</a:t>
            </a:r>
            <a:r>
              <a:rPr lang="en-US" dirty="0" smtClean="0"/>
              <a:t> features to make it possible</a:t>
            </a:r>
          </a:p>
          <a:p>
            <a:pPr lvl="4"/>
            <a:r>
              <a:rPr lang="en-US" sz="1600" dirty="0" smtClean="0"/>
              <a:t>https://xrootd.slac.stanford.edu/doc/dev49/Syntax_config.htm </a:t>
            </a:r>
            <a:endParaRPr lang="en-US" sz="1600" dirty="0" smtClean="0"/>
          </a:p>
          <a:p>
            <a:pPr lvl="2"/>
            <a:r>
              <a:rPr lang="en-US" dirty="0" smtClean="0"/>
              <a:t>The </a:t>
            </a:r>
            <a:r>
              <a:rPr lang="en-US" b="1" dirty="0" err="1" smtClean="0"/>
              <a:t>cconfig</a:t>
            </a:r>
            <a:r>
              <a:rPr lang="en-US" dirty="0" smtClean="0"/>
              <a:t> command is your helper</a:t>
            </a:r>
          </a:p>
          <a:p>
            <a:pPr lvl="3"/>
            <a:r>
              <a:rPr lang="en-US" dirty="0" smtClean="0"/>
              <a:t>Displays actual </a:t>
            </a:r>
            <a:r>
              <a:rPr lang="en-US" dirty="0" err="1" smtClean="0"/>
              <a:t>config</a:t>
            </a:r>
            <a:r>
              <a:rPr lang="en-US" dirty="0" smtClean="0"/>
              <a:t> file in server’s context</a:t>
            </a:r>
          </a:p>
          <a:p>
            <a:pPr lvl="4"/>
            <a:r>
              <a:rPr lang="en-US" dirty="0" smtClean="0"/>
              <a:t>Host, instance, and whether </a:t>
            </a:r>
            <a:r>
              <a:rPr lang="en-US" dirty="0" err="1" smtClean="0"/>
              <a:t>cmsd</a:t>
            </a:r>
            <a:r>
              <a:rPr lang="en-US" dirty="0" smtClean="0"/>
              <a:t> or </a:t>
            </a:r>
            <a:r>
              <a:rPr lang="en-US" dirty="0" err="1" smtClean="0"/>
              <a:t>xrootd</a:t>
            </a:r>
            <a:endParaRPr lang="en-US" dirty="0" smtClean="0"/>
          </a:p>
          <a:p>
            <a:pPr lvl="4"/>
            <a:r>
              <a:rPr lang="en-US" dirty="0" smtClean="0"/>
              <a:t>Can be run from anywhere</a:t>
            </a:r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Considerations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/>
              <a:t>Consider enabling remote debugging</a:t>
            </a:r>
          </a:p>
          <a:p>
            <a:pPr lvl="1"/>
            <a:r>
              <a:rPr lang="en-US" dirty="0" smtClean="0"/>
              <a:t>Very useful for large deployments</a:t>
            </a:r>
          </a:p>
          <a:p>
            <a:pPr lvl="1"/>
            <a:r>
              <a:rPr lang="en-US" dirty="0" smtClean="0"/>
              <a:t>Provides </a:t>
            </a:r>
            <a:r>
              <a:rPr lang="en-US" i="1" dirty="0" smtClean="0"/>
              <a:t>standardized</a:t>
            </a:r>
            <a:r>
              <a:rPr lang="en-US" dirty="0" smtClean="0"/>
              <a:t> view of server internals</a:t>
            </a:r>
          </a:p>
          <a:p>
            <a:pPr lvl="2"/>
            <a:r>
              <a:rPr lang="en-US" dirty="0" err="1" smtClean="0"/>
              <a:t>Config</a:t>
            </a:r>
            <a:r>
              <a:rPr lang="en-US" dirty="0" smtClean="0"/>
              <a:t> file, core files, log files, process info</a:t>
            </a:r>
          </a:p>
          <a:p>
            <a:pPr lvl="3"/>
            <a:r>
              <a:rPr lang="en-US" dirty="0" smtClean="0"/>
              <a:t>Regardless of server layout you always get same view</a:t>
            </a:r>
          </a:p>
          <a:p>
            <a:pPr lvl="2"/>
            <a:r>
              <a:rPr lang="en-US" dirty="0" smtClean="0"/>
              <a:t>Can add additional views or restrict native views</a:t>
            </a:r>
          </a:p>
          <a:p>
            <a:pPr lvl="1"/>
            <a:r>
              <a:rPr lang="en-US" dirty="0" smtClean="0"/>
              <a:t>Allowed for authenticated authorized users</a:t>
            </a:r>
          </a:p>
          <a:p>
            <a:pPr lvl="1"/>
            <a:r>
              <a:rPr lang="en-US" dirty="0" smtClean="0"/>
              <a:t>Can only be used against a running server</a:t>
            </a:r>
          </a:p>
          <a:p>
            <a:pPr lvl="1"/>
            <a:r>
              <a:rPr lang="en-US" sz="1800" dirty="0" smtClean="0">
                <a:hlinkClick r:id="rId2"/>
              </a:rPr>
              <a:t>https://xrootd.slac.stanford.edu/doc/dev54/xrd_config.htm#_</a:t>
            </a:r>
            <a:r>
              <a:rPr lang="en-US" sz="1800" dirty="0" smtClean="0">
                <a:hlinkClick r:id="rId2"/>
              </a:rPr>
              <a:t>diglib</a:t>
            </a:r>
            <a:endParaRPr lang="en-US" sz="1800" dirty="0" smtClean="0"/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developers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set of slides is a deep dive</a:t>
            </a:r>
          </a:p>
          <a:p>
            <a:pPr lvl="1"/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Request/response flow</a:t>
            </a:r>
          </a:p>
          <a:p>
            <a:pPr lvl="1"/>
            <a:r>
              <a:rPr lang="en-US" dirty="0" smtClean="0"/>
              <a:t>What to be careful about</a:t>
            </a:r>
          </a:p>
          <a:p>
            <a:r>
              <a:rPr lang="en-US" dirty="0" smtClean="0"/>
              <a:t>Your chance to ditch</a:t>
            </a:r>
          </a:p>
          <a:p>
            <a:pPr lvl="1"/>
            <a:r>
              <a:rPr lang="en-US" dirty="0" smtClean="0"/>
              <a:t>If you don’t want an internal deep dive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b="1" dirty="0" smtClean="0"/>
              <a:t> Plug-in Architecture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E1347-F792-4BAB-AC5B-89BE6EE820EB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103687" y="4146550"/>
            <a:ext cx="4495800" cy="952500"/>
            <a:chOff x="2736" y="2616"/>
            <a:chExt cx="2832" cy="600"/>
          </a:xfrm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5184" y="2688"/>
              <a:ext cx="384" cy="336"/>
            </a:xfrm>
            <a:prstGeom prst="flowChartMagneticDisk">
              <a:avLst/>
            </a:prstGeom>
            <a:gradFill rotWithShape="1">
              <a:gsLst>
                <a:gs pos="0">
                  <a:srgbClr val="BBDFD8"/>
                </a:gs>
                <a:gs pos="100000">
                  <a:schemeClr val="hlink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736" y="2616"/>
              <a:ext cx="2260" cy="600"/>
              <a:chOff x="2736" y="2856"/>
              <a:chExt cx="2260" cy="600"/>
            </a:xfrm>
          </p:grpSpPr>
          <p:pic>
            <p:nvPicPr>
              <p:cNvPr id="13" name="Picture 24" descr="MCj03359140000[1]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582546">
                <a:off x="2736" y="2856"/>
                <a:ext cx="768" cy="504"/>
              </a:xfrm>
              <a:prstGeom prst="rect">
                <a:avLst/>
              </a:prstGeom>
              <a:noFill/>
            </p:spPr>
          </p:pic>
          <p:sp>
            <p:nvSpPr>
              <p:cNvPr id="14" name="Rectangle 25"/>
              <p:cNvSpPr>
                <a:spLocks noChangeArrowheads="1"/>
              </p:cNvSpPr>
              <p:nvPr/>
            </p:nvSpPr>
            <p:spPr bwMode="auto">
              <a:xfrm>
                <a:off x="3504" y="2928"/>
                <a:ext cx="1392" cy="528"/>
              </a:xfrm>
              <a:prstGeom prst="rect">
                <a:avLst/>
              </a:prstGeom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DCEBF5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5" name="Text Box 26"/>
              <p:cNvSpPr txBox="1">
                <a:spLocks noChangeArrowheads="1"/>
              </p:cNvSpPr>
              <p:nvPr/>
            </p:nvSpPr>
            <p:spPr bwMode="auto">
              <a:xfrm>
                <a:off x="3463" y="2980"/>
                <a:ext cx="1533" cy="4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ts val="800"/>
                  </a:spcBef>
                </a:pPr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Storage System</a:t>
                </a:r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spcBef>
                    <a:spcPts val="800"/>
                  </a:spcBef>
                </a:pPr>
                <a:r>
                  <a:rPr lang="en-US" sz="1400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HDFS </a:t>
                </a:r>
                <a:r>
                  <a:rPr lang="en-US" sz="1400" b="1" dirty="0" err="1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gpfs</a:t>
                </a:r>
                <a:r>
                  <a:rPr lang="en-US" sz="1400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1400" b="1" dirty="0" err="1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Lustre</a:t>
                </a:r>
                <a:r>
                  <a:rPr lang="en-US" sz="1400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UFS, …</a:t>
                </a:r>
                <a:endParaRPr lang="en-US" sz="1400" b="1" dirty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2" name="Line 44"/>
            <p:cNvSpPr>
              <a:spLocks noChangeShapeType="1"/>
            </p:cNvSpPr>
            <p:nvPr/>
          </p:nvSpPr>
          <p:spPr bwMode="auto">
            <a:xfrm>
              <a:off x="4944" y="2880"/>
              <a:ext cx="240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5551490" y="1822450"/>
            <a:ext cx="2362202" cy="1828800"/>
            <a:chOff x="3648" y="1248"/>
            <a:chExt cx="1488" cy="1152"/>
          </a:xfrm>
        </p:grpSpPr>
        <p:pic>
          <p:nvPicPr>
            <p:cNvPr id="17" name="Picture 3" descr="MCj0215570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64580479">
              <a:off x="3648" y="1680"/>
              <a:ext cx="684" cy="720"/>
            </a:xfrm>
            <a:prstGeom prst="rect">
              <a:avLst/>
            </a:prstGeom>
            <a:noFill/>
          </p:spPr>
        </p:pic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4080" y="1248"/>
              <a:ext cx="1056" cy="480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4071" y="1300"/>
              <a:ext cx="1031" cy="3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ts val="800"/>
                </a:spcBef>
              </a:pPr>
              <a: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Authentication</a:t>
              </a:r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spcBef>
                  <a:spcPts val="800"/>
                </a:spcBef>
              </a:pPr>
              <a:r>
                <a:rPr lang="en-US" sz="1400" b="1" dirty="0" smtClean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krb5 </a:t>
              </a:r>
              <a:r>
                <a:rPr lang="en-US" sz="1400" b="1" dirty="0" err="1" smtClean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sss</a:t>
              </a:r>
              <a:r>
                <a:rPr lang="en-US" sz="1400" b="1" dirty="0" smtClean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x.509 …</a:t>
              </a:r>
              <a:endParaRPr lang="en-US" sz="1400" b="1" dirty="0">
                <a:solidFill>
                  <a:srgbClr val="F9D6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1665287" y="4738688"/>
            <a:ext cx="2493963" cy="1585912"/>
            <a:chOff x="1200" y="2989"/>
            <a:chExt cx="1571" cy="999"/>
          </a:xfrm>
        </p:grpSpPr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1200" y="3552"/>
              <a:ext cx="1056" cy="432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pic>
          <p:nvPicPr>
            <p:cNvPr id="22" name="Picture 16" descr="MCj0237423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99925239">
              <a:off x="2124" y="2916"/>
              <a:ext cx="573" cy="720"/>
            </a:xfrm>
            <a:prstGeom prst="rect">
              <a:avLst/>
            </a:prstGeom>
            <a:noFill/>
          </p:spPr>
        </p:pic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1325" y="3561"/>
              <a:ext cx="787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Clustering</a:t>
              </a:r>
            </a:p>
            <a:p>
              <a:pPr algn="ctr"/>
              <a:r>
                <a:rPr lang="en-US" sz="1800" b="1" dirty="0" smtClean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(cmsd</a:t>
              </a:r>
              <a:r>
                <a:rPr lang="en-US" sz="1800" b="1" dirty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1055687" y="3452814"/>
            <a:ext cx="1981200" cy="1338263"/>
            <a:chOff x="816" y="2419"/>
            <a:chExt cx="1248" cy="843"/>
          </a:xfrm>
        </p:grpSpPr>
        <p:pic>
          <p:nvPicPr>
            <p:cNvPr id="25" name="Picture 28" descr="MCj0361716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36" y="2737"/>
              <a:ext cx="528" cy="525"/>
            </a:xfrm>
            <a:prstGeom prst="rect">
              <a:avLst/>
            </a:prstGeom>
            <a:noFill/>
          </p:spPr>
        </p:pic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816" y="2448"/>
              <a:ext cx="1104" cy="347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823" y="2419"/>
              <a:ext cx="115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n-US" sz="1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uthorization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sz="1400" b="1" dirty="0" smtClean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Entity Names</a:t>
              </a:r>
              <a:endParaRPr lang="en-US" sz="1400" b="1" dirty="0">
                <a:solidFill>
                  <a:srgbClr val="F9D6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2703512" y="3270250"/>
            <a:ext cx="1857375" cy="1828800"/>
            <a:chOff x="1854" y="2304"/>
            <a:chExt cx="1170" cy="1152"/>
          </a:xfrm>
        </p:grpSpPr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1872" y="2928"/>
              <a:ext cx="1152" cy="528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1854" y="2304"/>
              <a:ext cx="1169" cy="1125"/>
              <a:chOff x="1854" y="2304"/>
              <a:chExt cx="1169" cy="1125"/>
            </a:xfrm>
          </p:grpSpPr>
          <p:pic>
            <p:nvPicPr>
              <p:cNvPr id="31" name="Picture 34" descr="MCj0379767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400" y="2304"/>
                <a:ext cx="495" cy="624"/>
              </a:xfrm>
              <a:prstGeom prst="rect">
                <a:avLst/>
              </a:prstGeom>
              <a:noFill/>
            </p:spPr>
          </p:pic>
          <p:sp>
            <p:nvSpPr>
              <p:cNvPr id="32" name="Text Box 35"/>
              <p:cNvSpPr txBox="1">
                <a:spLocks noChangeArrowheads="1"/>
              </p:cNvSpPr>
              <p:nvPr/>
            </p:nvSpPr>
            <p:spPr bwMode="auto">
              <a:xfrm>
                <a:off x="1854" y="3028"/>
                <a:ext cx="1169" cy="40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400"/>
                  </a:spcBef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Logical File </a:t>
                </a:r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System</a:t>
                </a:r>
              </a:p>
              <a:p>
                <a:pPr algn="ctr">
                  <a:spcBef>
                    <a:spcPts val="400"/>
                  </a:spcBef>
                </a:pPr>
                <a:r>
                  <a:rPr lang="en-US" b="1" dirty="0" err="1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dpm</a:t>
                </a:r>
                <a:r>
                  <a:rPr lang="en-US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b="1" dirty="0" err="1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sfs</a:t>
                </a:r>
                <a:r>
                  <a:rPr lang="en-US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b="1" dirty="0" err="1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sql</a:t>
                </a:r>
                <a:r>
                  <a:rPr lang="en-US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…</a:t>
                </a:r>
                <a:endParaRPr lang="en-US" b="1" dirty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6" name="Group 36"/>
          <p:cNvGrpSpPr>
            <a:grpSpLocks/>
          </p:cNvGrpSpPr>
          <p:nvPr/>
        </p:nvGrpSpPr>
        <p:grpSpPr bwMode="auto">
          <a:xfrm>
            <a:off x="2709862" y="2432050"/>
            <a:ext cx="3190875" cy="1219200"/>
            <a:chOff x="2982" y="1776"/>
            <a:chExt cx="2010" cy="768"/>
          </a:xfrm>
        </p:grpSpPr>
        <p:pic>
          <p:nvPicPr>
            <p:cNvPr id="34" name="Picture 37" descr="MCj0391210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-2700635">
              <a:off x="2947" y="1811"/>
              <a:ext cx="592" cy="522"/>
            </a:xfrm>
            <a:prstGeom prst="rect">
              <a:avLst/>
            </a:prstGeom>
            <a:noFill/>
          </p:spPr>
        </p:pic>
        <p:grpSp>
          <p:nvGrpSpPr>
            <p:cNvPr id="20" name="Group 38"/>
            <p:cNvGrpSpPr>
              <a:grpSpLocks/>
            </p:cNvGrpSpPr>
            <p:nvPr/>
          </p:nvGrpSpPr>
          <p:grpSpPr bwMode="auto">
            <a:xfrm>
              <a:off x="3552" y="1872"/>
              <a:ext cx="1440" cy="672"/>
              <a:chOff x="2208" y="2304"/>
              <a:chExt cx="1440" cy="672"/>
            </a:xfrm>
          </p:grpSpPr>
          <p:sp>
            <p:nvSpPr>
              <p:cNvPr id="36" name="Rectangle 39"/>
              <p:cNvSpPr>
                <a:spLocks noChangeArrowheads="1"/>
              </p:cNvSpPr>
              <p:nvPr/>
            </p:nvSpPr>
            <p:spPr bwMode="auto">
              <a:xfrm>
                <a:off x="2208" y="2304"/>
                <a:ext cx="1440" cy="672"/>
              </a:xfrm>
              <a:prstGeom prst="rect">
                <a:avLst/>
              </a:prstGeom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DCEBF5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7" name="Text Box 40"/>
              <p:cNvSpPr txBox="1">
                <a:spLocks noChangeArrowheads="1"/>
              </p:cNvSpPr>
              <p:nvPr/>
            </p:nvSpPr>
            <p:spPr bwMode="auto">
              <a:xfrm>
                <a:off x="2284" y="2412"/>
                <a:ext cx="1312" cy="47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800"/>
                  </a:spcBef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Protocol </a:t>
                </a:r>
                <a:endParaRPr lang="en-US" dirty="0"/>
              </a:p>
              <a:p>
                <a:pPr algn="ctr">
                  <a:spcBef>
                    <a:spcPts val="800"/>
                  </a:spcBef>
                </a:pPr>
                <a:r>
                  <a:rPr lang="en-US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cms http xroot …</a:t>
                </a:r>
                <a:endParaRPr lang="en-US" b="1" dirty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8" name="Rectangle 42"/>
          <p:cNvSpPr>
            <a:spLocks noChangeArrowheads="1"/>
          </p:cNvSpPr>
          <p:nvPr/>
        </p:nvSpPr>
        <p:spPr bwMode="auto">
          <a:xfrm>
            <a:off x="914400" y="1898650"/>
            <a:ext cx="2286000" cy="838200"/>
          </a:xfrm>
          <a:prstGeom prst="rect">
            <a:avLst/>
          </a:prstGeom>
          <a:gradFill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CEBF5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1030239" y="1981200"/>
            <a:ext cx="1941557" cy="7489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</a:p>
          <a:p>
            <a:pPr algn="ctr">
              <a:spcBef>
                <a:spcPts val="800"/>
              </a:spcBef>
            </a:pPr>
            <a:r>
              <a:rPr lang="en-US" b="1" dirty="0" smtClean="0">
                <a:solidFill>
                  <a:srgbClr val="F9D6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</a:t>
            </a:r>
            <a:r>
              <a:rPr lang="en-US" b="1" i="1" dirty="0" smtClean="0">
                <a:solidFill>
                  <a:srgbClr val="F9D6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solidFill>
                  <a:srgbClr val="F9D6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protocols</a:t>
            </a:r>
            <a:endParaRPr lang="en-US" b="1" dirty="0">
              <a:solidFill>
                <a:srgbClr val="F9D6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Slide Number Placeholder 49"/>
          <p:cNvSpPr txBox="1">
            <a:spLocks/>
          </p:cNvSpPr>
          <p:nvPr/>
        </p:nvSpPr>
        <p:spPr>
          <a:xfrm>
            <a:off x="-152397" y="-539750"/>
            <a:ext cx="0" cy="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71C701-5DB5-40AB-9B59-03BDA75F71B4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Plug-ins?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it much easier to</a:t>
            </a:r>
          </a:p>
          <a:p>
            <a:pPr lvl="1"/>
            <a:r>
              <a:rPr lang="en-US" dirty="0" smtClean="0"/>
              <a:t>Adapt, customize, add new features</a:t>
            </a:r>
          </a:p>
          <a:p>
            <a:r>
              <a:rPr lang="en-US" dirty="0" smtClean="0"/>
              <a:t>Any cons?</a:t>
            </a:r>
          </a:p>
          <a:p>
            <a:pPr lvl="1"/>
            <a:r>
              <a:rPr lang="en-US" dirty="0" smtClean="0"/>
              <a:t>Need to know available plug-in points</a:t>
            </a:r>
          </a:p>
          <a:p>
            <a:pPr lvl="2"/>
            <a:r>
              <a:rPr lang="en-US" dirty="0" smtClean="0"/>
              <a:t>These are documented but not in one spot</a:t>
            </a:r>
          </a:p>
          <a:p>
            <a:pPr lvl="3"/>
            <a:r>
              <a:rPr lang="en-US" dirty="0" smtClean="0"/>
              <a:t>D</a:t>
            </a:r>
            <a:r>
              <a:rPr lang="en-US" dirty="0" smtClean="0"/>
              <a:t>escribed under the relevant directive </a:t>
            </a:r>
            <a:endParaRPr lang="en-US" dirty="0" smtClean="0"/>
          </a:p>
          <a:p>
            <a:pPr lvl="4"/>
            <a:r>
              <a:rPr lang="en-US" dirty="0" smtClean="0"/>
              <a:t>U</a:t>
            </a:r>
            <a:r>
              <a:rPr lang="en-US" dirty="0" smtClean="0"/>
              <a:t>sually </a:t>
            </a:r>
            <a:r>
              <a:rPr lang="en-US" dirty="0" err="1" smtClean="0"/>
              <a:t>xxx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(e.g. </a:t>
            </a:r>
            <a:r>
              <a:rPr lang="en-US" dirty="0" err="1" smtClean="0"/>
              <a:t>xrootd.fslib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However, we did make it a bit easier….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Todays’s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/>
              <a:t>A structured Open Source community supported project to provide a framework for clustering distributed storage services available via </a:t>
            </a:r>
            <a:r>
              <a:rPr lang="en-US" dirty="0" err="1" smtClean="0"/>
              <a:t>github</a:t>
            </a:r>
            <a:r>
              <a:rPr lang="en-US" dirty="0" smtClean="0"/>
              <a:t>, EPEL, &amp; OSG</a:t>
            </a:r>
          </a:p>
          <a:p>
            <a:pPr lvl="1"/>
            <a:r>
              <a:rPr lang="en-US" dirty="0" smtClean="0"/>
              <a:t>The project also supplies the fundamentals</a:t>
            </a:r>
          </a:p>
          <a:p>
            <a:pPr lvl="2"/>
            <a:r>
              <a:rPr lang="en-US" dirty="0" smtClean="0"/>
              <a:t>A packaged storage service that meets many needs</a:t>
            </a:r>
          </a:p>
          <a:p>
            <a:pPr lvl="3"/>
            <a:r>
              <a:rPr lang="en-US" dirty="0" smtClean="0"/>
              <a:t>But one that is also highly </a:t>
            </a:r>
            <a:r>
              <a:rPr lang="en-US" dirty="0" smtClean="0"/>
              <a:t>customizable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plug-in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1295400"/>
          </a:xfrm>
        </p:spPr>
        <p:txBody>
          <a:bodyPr/>
          <a:lstStyle/>
          <a:p>
            <a:r>
              <a:rPr lang="en-US" dirty="0" smtClean="0"/>
              <a:t>A lot and more plug-ins than points!</a:t>
            </a:r>
          </a:p>
          <a:p>
            <a:r>
              <a:rPr lang="en-US" dirty="0" smtClean="0"/>
              <a:t>G</a:t>
            </a:r>
            <a:r>
              <a:rPr lang="en-US" dirty="0" smtClean="0"/>
              <a:t>et a list using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xrdpinls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895600"/>
            <a:ext cx="2265685" cy="323165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&gt;</a:t>
            </a:r>
            <a:r>
              <a:rPr lang="en-US" sz="1200" dirty="0" err="1" smtClean="0"/>
              <a:t>xrdpinls</a:t>
            </a:r>
            <a:endParaRPr lang="en-US" sz="1200" dirty="0" smtClean="0"/>
          </a:p>
          <a:p>
            <a:r>
              <a:rPr lang="en-US" sz="1200" dirty="0" smtClean="0"/>
              <a:t>Required &gt;=  5.0  @logging</a:t>
            </a:r>
          </a:p>
          <a:p>
            <a:r>
              <a:rPr lang="en-US" sz="1200" dirty="0" smtClean="0"/>
              <a:t>Optional &gt;=  5.0  </a:t>
            </a:r>
            <a:r>
              <a:rPr lang="en-US" sz="1200" dirty="0" err="1" smtClean="0"/>
              <a:t>bwm.policy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cms.perf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cms.vnid</a:t>
            </a:r>
            <a:endParaRPr lang="en-US" sz="1200" dirty="0" smtClean="0"/>
          </a:p>
          <a:p>
            <a:r>
              <a:rPr lang="en-US" sz="1200" dirty="0" smtClean="0"/>
              <a:t>Optional &gt;=  5.0  </a:t>
            </a:r>
            <a:r>
              <a:rPr lang="en-US" sz="1200" dirty="0" err="1" smtClean="0"/>
              <a:t>gsi-authzfun</a:t>
            </a:r>
            <a:endParaRPr lang="en-US" sz="1200" dirty="0" smtClean="0"/>
          </a:p>
          <a:p>
            <a:r>
              <a:rPr lang="en-US" sz="1200" dirty="0" smtClean="0"/>
              <a:t>Optional &gt;=  5.0  </a:t>
            </a:r>
            <a:r>
              <a:rPr lang="en-US" sz="1200" dirty="0" err="1" smtClean="0"/>
              <a:t>gsi-gmapfun</a:t>
            </a:r>
            <a:endParaRPr lang="en-US" sz="1200" dirty="0" smtClean="0"/>
          </a:p>
          <a:p>
            <a:r>
              <a:rPr lang="en-US" sz="1200" dirty="0" smtClean="0"/>
              <a:t>Optional &gt;=  5.0  </a:t>
            </a:r>
            <a:r>
              <a:rPr lang="en-US" sz="1200" dirty="0" err="1" smtClean="0"/>
              <a:t>gsi-vomsfun</a:t>
            </a:r>
            <a:endParaRPr lang="en-US" sz="1200" dirty="0" smtClean="0"/>
          </a:p>
          <a:p>
            <a:r>
              <a:rPr lang="en-US" sz="1200" dirty="0" smtClean="0"/>
              <a:t>Required &gt;=  4.8  </a:t>
            </a:r>
            <a:r>
              <a:rPr lang="en-US" sz="1200" dirty="0" err="1" smtClean="0"/>
              <a:t>http.exthandler</a:t>
            </a:r>
            <a:endParaRPr lang="en-US" sz="1200" dirty="0" smtClean="0"/>
          </a:p>
          <a:p>
            <a:r>
              <a:rPr lang="en-US" sz="1200" dirty="0" smtClean="0"/>
              <a:t>Required &gt;=  4.0  </a:t>
            </a:r>
            <a:r>
              <a:rPr lang="en-US" sz="1200" dirty="0" err="1" smtClean="0"/>
              <a:t>http.secxtractor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ofs.authlib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ofs.ckslib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ofs.cmslib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ofs.ctllib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ofs.osslib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ofs.preplib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ofs.xattrlib</a:t>
            </a:r>
            <a:endParaRPr lang="en-US" sz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429000" y="2895600"/>
            <a:ext cx="2367571" cy="3046988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Optional &gt;=  5.0  </a:t>
            </a:r>
            <a:r>
              <a:rPr lang="en-US" sz="1200" dirty="0" err="1" smtClean="0"/>
              <a:t>oss.namelib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oss.statlib</a:t>
            </a:r>
            <a:endParaRPr lang="en-US" sz="1200" dirty="0" smtClean="0"/>
          </a:p>
          <a:p>
            <a:r>
              <a:rPr lang="en-US" sz="1200" dirty="0" smtClean="0"/>
              <a:t>Optional </a:t>
            </a:r>
            <a:r>
              <a:rPr lang="en-US" sz="1200" dirty="0" smtClean="0"/>
              <a:t>&gt;=  5.0  </a:t>
            </a:r>
            <a:r>
              <a:rPr lang="en-US" sz="1200" dirty="0" err="1" smtClean="0"/>
              <a:t>pfc.decisionlib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pss.cachelib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pss.ccmlib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sec.protocol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sec.protocol-gsi</a:t>
            </a:r>
            <a:endParaRPr lang="en-US" sz="1200" dirty="0" smtClean="0"/>
          </a:p>
          <a:p>
            <a:r>
              <a:rPr lang="en-US" sz="1200" dirty="0" smtClean="0"/>
              <a:t>Required &gt;=  5.0  sec.protocol-krb5</a:t>
            </a:r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sec.protocol-pwd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sec.protocol-sss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sec.protocol-unix</a:t>
            </a:r>
            <a:endParaRPr lang="en-US" sz="1200" dirty="0" smtClean="0"/>
          </a:p>
          <a:p>
            <a:r>
              <a:rPr lang="en-US" sz="1200" dirty="0" smtClean="0"/>
              <a:t>Untested &gt;=  5.0  </a:t>
            </a:r>
            <a:r>
              <a:rPr lang="en-US" sz="1200" dirty="0" err="1" smtClean="0"/>
              <a:t>xrd.protocol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xrdcl.monitor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xrdcl.plugin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xrootd.fslib</a:t>
            </a:r>
            <a:endParaRPr lang="en-US" sz="1200" dirty="0" smtClean="0"/>
          </a:p>
          <a:p>
            <a:r>
              <a:rPr lang="en-US" sz="1200" dirty="0" smtClean="0"/>
              <a:t>Required &gt;=  5.0  </a:t>
            </a:r>
            <a:r>
              <a:rPr lang="en-US" sz="1200" dirty="0" err="1" smtClean="0"/>
              <a:t>xrootd.seclib</a:t>
            </a:r>
            <a:endParaRPr lang="en-US" sz="1200" dirty="0" smtClean="0"/>
          </a:p>
        </p:txBody>
      </p:sp>
      <p:sp>
        <p:nvSpPr>
          <p:cNvPr id="6" name="Right Brace 5"/>
          <p:cNvSpPr/>
          <p:nvPr/>
        </p:nvSpPr>
        <p:spPr bwMode="auto">
          <a:xfrm>
            <a:off x="6248400" y="2895600"/>
            <a:ext cx="990600" cy="3276600"/>
          </a:xfrm>
          <a:prstGeom prst="rightBrace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5200" y="4343400"/>
            <a:ext cx="1380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32 but actual 27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59777" y="4800600"/>
            <a:ext cx="1589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BTW are missing a few</a:t>
            </a:r>
          </a:p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d</a:t>
            </a:r>
            <a:r>
              <a:rPr lang="en-US" sz="1200" dirty="0" smtClean="0">
                <a:solidFill>
                  <a:srgbClr val="C00000"/>
                </a:solidFill>
              </a:rPr>
              <a:t>ue to forgetfulness.</a:t>
            </a:r>
          </a:p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Will be corrected!</a:t>
            </a:r>
            <a:endParaRPr lang="en-US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Plug-in points </a:t>
            </a:r>
            <a:r>
              <a:rPr lang="en-US" dirty="0" smtClean="0"/>
              <a:t>e</a:t>
            </a:r>
            <a:r>
              <a:rPr lang="en-US" dirty="0" smtClean="0"/>
              <a:t>xplained </a:t>
            </a:r>
            <a:r>
              <a:rPr lang="en-US" dirty="0" smtClean="0"/>
              <a:t>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77724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5791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@logging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bwm.policy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cms.perf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cms.vnid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gsi-authzfun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gsi-gmapfun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gsi-vomsfun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http.exthandler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http.secxtractor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ofs.authlib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ofs.ckslib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ofs.cmslib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ofs.ctllib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ofs.osslib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ofs.preplib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Log message handler (server –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cli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option)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Network bandwidth 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management policy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Performance monitor for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cmsd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(not script based)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Virtual network identifier generator for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cms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Specialized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gsi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authz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function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Specialized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gsi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gridmap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function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Specialized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gsi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VOMS function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HTTP 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post processing handler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HTTPS security information extraction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Authorization plug-in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Checksum 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plug-in (individual and manager)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Cluster management service client plug-in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Specialized file system control plug-in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Storage system plug-in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Prepare request plug-in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Plug-ins </a:t>
            </a:r>
            <a:r>
              <a:rPr lang="en-US" dirty="0" smtClean="0"/>
              <a:t>points explained 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77724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ofs.xattrlib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oss.namelib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oss.statlib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pfc.decisionlib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pss.cachelib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pss.ccmlib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sec.protocol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xrd.protocol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xrdcl.monitor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xrdcl.plugin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xrootd.fslib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xrootd.seclib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Extended attribute handler plug-in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Name mapping plug-in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Functional stat() plug-in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Cache purging decision plug-in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Cache implementation plug-in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Cache context management plug-in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Authentication protocol 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plug-in (overloaded)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Communications protocol 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plug-in (overloaded)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Client-side action monitor plug-in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Client-side API implementation plug-in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File system plug-in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Security manager plug-in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Plug-in Interplay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0" y="3001834"/>
            <a:ext cx="838200" cy="493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30283" y="2260000"/>
            <a:ext cx="838200" cy="493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9129" y="2743200"/>
            <a:ext cx="10391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Network I/O</a:t>
            </a:r>
          </a:p>
          <a:p>
            <a:pPr algn="ctr"/>
            <a:r>
              <a:rPr lang="en-US" sz="1200" b="1" dirty="0" smtClean="0"/>
              <a:t>TLS</a:t>
            </a:r>
          </a:p>
          <a:p>
            <a:pPr algn="ctr"/>
            <a:r>
              <a:rPr lang="en-US" sz="1200" b="1" dirty="0" smtClean="0"/>
              <a:t>Scheduling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Threading</a:t>
            </a:r>
          </a:p>
          <a:p>
            <a:pPr algn="ctr"/>
            <a:r>
              <a:rPr lang="en-US" sz="1200" b="1" dirty="0" smtClean="0"/>
              <a:t>Buffer</a:t>
            </a:r>
          </a:p>
          <a:p>
            <a:pPr algn="ctr"/>
            <a:r>
              <a:rPr lang="en-US" sz="1200" b="1" dirty="0" smtClean="0"/>
              <a:t>Management</a:t>
            </a:r>
          </a:p>
          <a:p>
            <a:pPr algn="ctr"/>
            <a:r>
              <a:rPr lang="en-US" sz="1200" b="1" dirty="0" smtClean="0"/>
              <a:t>Protocol</a:t>
            </a:r>
          </a:p>
          <a:p>
            <a:pPr algn="ctr"/>
            <a:r>
              <a:rPr lang="en-US" sz="1200" b="1" dirty="0" smtClean="0"/>
              <a:t>Driver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2044" y="1644134"/>
            <a:ext cx="1217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Protocol</a:t>
            </a:r>
          </a:p>
          <a:p>
            <a:pPr algn="ctr"/>
            <a:r>
              <a:rPr lang="en-US" sz="1200" b="1" dirty="0" smtClean="0"/>
              <a:t>Implementation</a:t>
            </a:r>
          </a:p>
          <a:p>
            <a:pPr algn="ctr"/>
            <a:r>
              <a:rPr lang="en-US" sz="1200" b="1" dirty="0" smtClean="0"/>
              <a:t>Authentication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14193" y="3653327"/>
            <a:ext cx="1219200" cy="278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581400" y="1828800"/>
            <a:ext cx="1222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FS-Style Logical</a:t>
            </a:r>
          </a:p>
          <a:p>
            <a:pPr algn="ctr"/>
            <a:r>
              <a:rPr lang="en-US" sz="1200" b="1" dirty="0" smtClean="0"/>
              <a:t>Resource Access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0000" y="4803338"/>
            <a:ext cx="838200" cy="493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638006" y="3505200"/>
            <a:ext cx="11897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Authorization</a:t>
            </a:r>
          </a:p>
          <a:p>
            <a:pPr algn="ctr"/>
            <a:r>
              <a:rPr lang="en-US" sz="1200" b="1" dirty="0" smtClean="0"/>
              <a:t>Clustering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Check pointing</a:t>
            </a:r>
          </a:p>
          <a:p>
            <a:pPr algn="ctr"/>
            <a:r>
              <a:rPr lang="en-US" sz="1200" b="1" dirty="0" smtClean="0"/>
              <a:t>Check summing</a:t>
            </a:r>
          </a:p>
          <a:p>
            <a:pPr algn="ctr"/>
            <a:r>
              <a:rPr lang="en-US" sz="1200" b="1" dirty="0" smtClean="0"/>
              <a:t>TPC &amp; Tape</a:t>
            </a:r>
          </a:p>
          <a:p>
            <a:pPr algn="ctr"/>
            <a:r>
              <a:rPr lang="en-US" sz="1200" b="1" dirty="0" smtClean="0"/>
              <a:t>Orchestration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2415" y="1824335"/>
            <a:ext cx="91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Base Driver</a:t>
            </a:r>
          </a:p>
          <a:p>
            <a:pPr algn="ctr"/>
            <a:r>
              <a:rPr lang="en-US" sz="1200" b="1" dirty="0" smtClean="0"/>
              <a:t>(main)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41779" y="3456801"/>
            <a:ext cx="1139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Physical Media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58572" y="5301734"/>
            <a:ext cx="1234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Arbitrary</a:t>
            </a:r>
          </a:p>
          <a:p>
            <a:pPr algn="ctr"/>
            <a:r>
              <a:rPr lang="en-US" sz="1200" b="1" dirty="0" smtClean="0"/>
              <a:t>Remote Request</a:t>
            </a:r>
          </a:p>
          <a:p>
            <a:pPr algn="ctr"/>
            <a:r>
              <a:rPr lang="en-US" sz="1200" b="1" dirty="0" smtClean="0"/>
              <a:t>Execution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00600" y="1828800"/>
            <a:ext cx="1835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FS-Style</a:t>
            </a:r>
          </a:p>
          <a:p>
            <a:pPr algn="ctr"/>
            <a:r>
              <a:rPr lang="en-US" sz="1200" b="1" dirty="0" smtClean="0"/>
              <a:t>Resource Implementation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19433" y="4768334"/>
            <a:ext cx="1184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Network Media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140050" y="4294101"/>
            <a:ext cx="1143000" cy="505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906408" y="5742801"/>
            <a:ext cx="1046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Local Caching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791902" y="2982099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820946" y="3505200"/>
            <a:ext cx="1084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File Residency</a:t>
            </a:r>
          </a:p>
          <a:p>
            <a:pPr algn="ctr"/>
            <a:r>
              <a:rPr lang="en-US" sz="1200" b="1" dirty="0" smtClean="0"/>
              <a:t>Management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140050" y="3001834"/>
            <a:ext cx="1143000" cy="493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140050" y="2260000"/>
            <a:ext cx="1143000" cy="493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823378" y="4294101"/>
            <a:ext cx="1143000" cy="505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866900" y="2260000"/>
            <a:ext cx="1447800" cy="493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866900" y="3001834"/>
            <a:ext cx="1447800" cy="493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866900" y="4124236"/>
            <a:ext cx="1447800" cy="493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926" y="2260000"/>
            <a:ext cx="609600" cy="493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036284" y="1828800"/>
            <a:ext cx="868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Functional</a:t>
            </a:r>
          </a:p>
          <a:p>
            <a:pPr algn="ctr"/>
            <a:r>
              <a:rPr lang="en-US" sz="1200" b="1" dirty="0" smtClean="0"/>
              <a:t>Extensions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823378" y="5233601"/>
            <a:ext cx="1143000" cy="505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657600" y="2895600"/>
            <a:ext cx="1219200" cy="1752600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657600" y="4724400"/>
            <a:ext cx="1219200" cy="1186934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029200" y="2895600"/>
            <a:ext cx="3048000" cy="1066800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029200" y="4114800"/>
            <a:ext cx="3048000" cy="990600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781800" y="4191000"/>
            <a:ext cx="1219200" cy="18288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Arrow 73"/>
          <p:cNvSpPr/>
          <p:nvPr/>
        </p:nvSpPr>
        <p:spPr>
          <a:xfrm>
            <a:off x="533400" y="1524000"/>
            <a:ext cx="7924800" cy="152400"/>
          </a:xfrm>
          <a:prstGeom prst="righ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Arrow 74"/>
          <p:cNvSpPr/>
          <p:nvPr/>
        </p:nvSpPr>
        <p:spPr>
          <a:xfrm flipH="1">
            <a:off x="533400" y="6096000"/>
            <a:ext cx="7924800" cy="152400"/>
          </a:xfrm>
          <a:prstGeom prst="righ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6875889" y="4752201"/>
            <a:ext cx="1010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Client Access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26756" y="4953000"/>
            <a:ext cx="2536592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 smtClean="0"/>
              <a:t>Not shown are wrapper plug-ins </a:t>
            </a:r>
          </a:p>
          <a:p>
            <a:pPr algn="ctr"/>
            <a:r>
              <a:rPr lang="en-US" sz="1200" dirty="0" smtClean="0"/>
              <a:t>(e.g. </a:t>
            </a:r>
            <a:r>
              <a:rPr lang="en-US" sz="1200" dirty="0" err="1" smtClean="0"/>
              <a:t>XrdThrottle</a:t>
            </a:r>
            <a:r>
              <a:rPr lang="en-US" sz="1200" dirty="0" smtClean="0"/>
              <a:t> for </a:t>
            </a:r>
            <a:r>
              <a:rPr lang="en-US" sz="1200" dirty="0" err="1" smtClean="0"/>
              <a:t>XrdOfs</a:t>
            </a:r>
            <a:r>
              <a:rPr lang="en-US" sz="1200" dirty="0" smtClean="0"/>
              <a:t> and</a:t>
            </a:r>
          </a:p>
          <a:p>
            <a:pPr algn="ctr"/>
            <a:r>
              <a:rPr lang="en-US" sz="1200" dirty="0" err="1" smtClean="0"/>
              <a:t>XrdMultiuser</a:t>
            </a:r>
            <a:r>
              <a:rPr lang="en-US" sz="1200" dirty="0" smtClean="0"/>
              <a:t> for </a:t>
            </a:r>
            <a:r>
              <a:rPr lang="en-US" sz="1200" dirty="0" err="1" smtClean="0"/>
              <a:t>XrdOssApi</a:t>
            </a:r>
            <a:r>
              <a:rPr lang="en-US" sz="1200" dirty="0" smtClean="0"/>
              <a:t>)</a:t>
            </a:r>
          </a:p>
          <a:p>
            <a:pPr algn="ctr"/>
            <a:r>
              <a:rPr lang="en-US" sz="1200" i="1" dirty="0" smtClean="0"/>
              <a:t>Framework allows arbitrary wrapping</a:t>
            </a:r>
          </a:p>
          <a:p>
            <a:pPr algn="ctr"/>
            <a:r>
              <a:rPr lang="en-US" sz="1200" i="1" dirty="0"/>
              <a:t>v</a:t>
            </a:r>
            <a:r>
              <a:rPr lang="en-US" sz="1200" i="1" dirty="0" smtClean="0"/>
              <a:t>ia stacked plug-ins</a:t>
            </a:r>
            <a:endParaRPr lang="en-US" sz="1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822450" y="3064133"/>
            <a:ext cx="81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XrdOfs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0" y="2229966"/>
            <a:ext cx="8787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XrdSfs</a:t>
            </a:r>
            <a:endParaRPr lang="en-US" dirty="0" smtClean="0"/>
          </a:p>
          <a:p>
            <a:pPr algn="ctr"/>
            <a:r>
              <a:rPr lang="en-US" sz="1200" dirty="0" smtClean="0"/>
              <a:t>(virtual I/F)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970986" y="3638491"/>
            <a:ext cx="1305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Protocol Bridge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53003" y="4865637"/>
            <a:ext cx="752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XrdSsi</a:t>
            </a:r>
            <a:endParaRPr lang="en-US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312403" y="4362234"/>
            <a:ext cx="798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XrdPss</a:t>
            </a:r>
            <a:endParaRPr lang="en-US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6815419" y="4269901"/>
            <a:ext cx="11855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XrdPosix</a:t>
            </a:r>
            <a:endParaRPr lang="en-US" sz="1200" dirty="0" smtClean="0"/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XrdCl</a:t>
            </a:r>
            <a:r>
              <a:rPr lang="en-US" sz="1200" dirty="0" smtClean="0"/>
              <a:t> Gateway)</a:t>
            </a:r>
            <a:endParaRPr lang="en-US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6754069" y="3064133"/>
            <a:ext cx="1218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XrdFr</a:t>
            </a:r>
            <a:r>
              <a:rPr lang="en-US" dirty="0" smtClean="0"/>
              <a:t>[</a:t>
            </a:r>
            <a:r>
              <a:rPr lang="en-US" dirty="0" err="1" smtClean="0"/>
              <a:t>c|m</a:t>
            </a:r>
            <a:r>
              <a:rPr lang="en-US" dirty="0" smtClean="0"/>
              <a:t>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39086" y="3064133"/>
            <a:ext cx="114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XrdOssAPI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272167" y="2229966"/>
            <a:ext cx="8787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XrdOss</a:t>
            </a:r>
            <a:endParaRPr lang="en-US" dirty="0" smtClean="0"/>
          </a:p>
          <a:p>
            <a:pPr algn="ctr"/>
            <a:r>
              <a:rPr lang="en-US" sz="1200" dirty="0" smtClean="0"/>
              <a:t>(virtual I/F)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46938" y="2229966"/>
            <a:ext cx="1287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XrdProtocol</a:t>
            </a:r>
            <a:endParaRPr lang="en-US" dirty="0" smtClean="0"/>
          </a:p>
          <a:p>
            <a:pPr algn="ctr"/>
            <a:r>
              <a:rPr lang="en-US" sz="1200" dirty="0" smtClean="0"/>
              <a:t>(Virtual I/F)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005415" y="2971800"/>
            <a:ext cx="11707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XrdXrootd</a:t>
            </a:r>
            <a:endParaRPr lang="en-US" dirty="0" smtClean="0"/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xroot</a:t>
            </a:r>
            <a:r>
              <a:rPr lang="en-US" sz="1200" dirty="0" smtClean="0"/>
              <a:t> protocol)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042028" y="4094202"/>
            <a:ext cx="10975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XrdHttp</a:t>
            </a:r>
            <a:endParaRPr lang="en-US" dirty="0" smtClean="0"/>
          </a:p>
          <a:p>
            <a:pPr algn="ctr"/>
            <a:r>
              <a:rPr lang="en-US" sz="1200" dirty="0" smtClean="0"/>
              <a:t>(http protocol)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46862" y="2322299"/>
            <a:ext cx="50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Xrd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858000" y="5209401"/>
            <a:ext cx="11154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XrdPfc</a:t>
            </a:r>
            <a:endParaRPr lang="en-US" dirty="0" smtClean="0"/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XrdOucCache</a:t>
            </a:r>
            <a:r>
              <a:rPr lang="en-US" sz="1200" dirty="0" smtClean="0"/>
              <a:t>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5" idx="2"/>
            <a:endCxn id="4" idx="0"/>
          </p:cNvCxnSpPr>
          <p:nvPr/>
        </p:nvCxnSpPr>
        <p:spPr bwMode="auto">
          <a:xfrm flipH="1">
            <a:off x="7048500" y="704910"/>
            <a:ext cx="685702" cy="133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starts with a client handshake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 smtClean="0"/>
              <a:t>Upon success client sends info request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Server returns capabilities and security </a:t>
            </a:r>
            <a:r>
              <a:rPr lang="en-US" dirty="0" err="1" smtClean="0"/>
              <a:t>reqs</a:t>
            </a:r>
            <a:endParaRPr lang="en-US" dirty="0" smtClean="0"/>
          </a:p>
          <a:p>
            <a:pPr lvl="2">
              <a:spcBef>
                <a:spcPts val="200"/>
              </a:spcBef>
            </a:pPr>
            <a:r>
              <a:rPr lang="en-US" dirty="0" smtClean="0"/>
              <a:t>Client configures connection for server capabilities</a:t>
            </a:r>
          </a:p>
          <a:p>
            <a:pPr lvl="3">
              <a:spcBef>
                <a:spcPts val="200"/>
              </a:spcBef>
            </a:pPr>
            <a:r>
              <a:rPr lang="en-US" dirty="0" smtClean="0"/>
              <a:t>This is when TLS &amp; request signing are established</a:t>
            </a:r>
          </a:p>
          <a:p>
            <a:pPr lvl="4">
              <a:spcBef>
                <a:spcPts val="200"/>
              </a:spcBef>
            </a:pPr>
            <a:r>
              <a:rPr lang="en-US" dirty="0" smtClean="0"/>
              <a:t>The connection </a:t>
            </a:r>
            <a:r>
              <a:rPr lang="en-US" i="1" dirty="0" smtClean="0"/>
              <a:t>may</a:t>
            </a:r>
            <a:r>
              <a:rPr lang="en-US" dirty="0" smtClean="0"/>
              <a:t> convert to using TLS here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Client issues login request</a:t>
            </a:r>
          </a:p>
          <a:p>
            <a:pPr lvl="2">
              <a:spcBef>
                <a:spcPts val="200"/>
              </a:spcBef>
            </a:pPr>
            <a:r>
              <a:rPr lang="en-US" dirty="0" smtClean="0"/>
              <a:t>The server may then ask for authentication</a:t>
            </a:r>
          </a:p>
          <a:p>
            <a:pPr lvl="3">
              <a:spcBef>
                <a:spcPts val="200"/>
              </a:spcBef>
            </a:pPr>
            <a:r>
              <a:rPr lang="en-US" dirty="0" smtClean="0"/>
              <a:t>This is a negotiable process</a:t>
            </a:r>
          </a:p>
          <a:p>
            <a:pPr lvl="4">
              <a:spcBef>
                <a:spcPts val="200"/>
              </a:spcBef>
            </a:pPr>
            <a:r>
              <a:rPr lang="en-US" dirty="0" smtClean="0"/>
              <a:t>Server supplies list of supported protocols</a:t>
            </a:r>
          </a:p>
          <a:p>
            <a:pPr lvl="4">
              <a:spcBef>
                <a:spcPts val="200"/>
              </a:spcBef>
            </a:pPr>
            <a:r>
              <a:rPr lang="en-US" dirty="0" smtClean="0"/>
              <a:t>Client needs to eventually pick one that works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Upon success client can start issuing requests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5562600" y="838200"/>
            <a:ext cx="2971800" cy="609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2772" y="304800"/>
            <a:ext cx="1782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Handshake used to determine</a:t>
            </a:r>
          </a:p>
          <a:p>
            <a:pPr algn="ctr"/>
            <a:r>
              <a:rPr lang="en-US" sz="1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to be used</a:t>
            </a:r>
            <a:endParaRPr lang="en-US" sz="1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 bwMode="auto">
          <a:xfrm>
            <a:off x="22860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4343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4008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6477000" y="29718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4419600" y="29718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2362200" y="29718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request/response flow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05212" y="2209800"/>
            <a:ext cx="1752600" cy="1636931"/>
            <a:chOff x="681412" y="2362200"/>
            <a:chExt cx="1752600" cy="1636931"/>
          </a:xfrm>
        </p:grpSpPr>
        <p:sp>
          <p:nvSpPr>
            <p:cNvPr id="4" name="Rectangle 3"/>
            <p:cNvSpPr/>
            <p:nvPr/>
          </p:nvSpPr>
          <p:spPr bwMode="auto">
            <a:xfrm>
              <a:off x="681412" y="2362200"/>
              <a:ext cx="1752600" cy="990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</a:rPr>
                <a:t>Data arrives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Thread dispatched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F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</a:rPr>
                <a:t>orward handling to the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associated protocol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62036" y="3352800"/>
              <a:ext cx="11913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err="1" smtClean="0">
                  <a:latin typeface="Palatino Linotype" pitchFamily="18" charset="0"/>
                </a:rPr>
                <a:t>XrdPoller</a:t>
              </a:r>
              <a:endParaRPr lang="en-US" sz="1200" b="1" dirty="0" smtClean="0">
                <a:latin typeface="Palatino Linotype" pitchFamily="18" charset="0"/>
              </a:endParaRPr>
            </a:p>
            <a:p>
              <a:pPr algn="ctr"/>
              <a:r>
                <a:rPr lang="en-US" sz="1200" b="1" dirty="0" smtClean="0">
                  <a:latin typeface="Palatino Linotype" pitchFamily="18" charset="0"/>
                </a:rPr>
                <a:t> </a:t>
              </a:r>
              <a:r>
                <a:rPr lang="en-US" sz="1200" b="1" dirty="0" err="1" smtClean="0">
                  <a:latin typeface="Palatino Linotype" pitchFamily="18" charset="0"/>
                </a:rPr>
                <a:t>XrdScheduler</a:t>
              </a:r>
              <a:endParaRPr lang="en-US" sz="1200" b="1" dirty="0" smtClean="0">
                <a:latin typeface="Palatino Linotype" pitchFamily="18" charset="0"/>
              </a:endParaRPr>
            </a:p>
            <a:p>
              <a:pPr algn="ctr"/>
              <a:r>
                <a:rPr lang="en-US" sz="1200" b="1" dirty="0" err="1" smtClean="0">
                  <a:latin typeface="Palatino Linotype" pitchFamily="18" charset="0"/>
                </a:rPr>
                <a:t>XrdLink</a:t>
              </a:r>
              <a:endParaRPr lang="en-US" sz="1200" b="1" dirty="0">
                <a:latin typeface="Palatino Linotype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708113" y="2209800"/>
            <a:ext cx="1773242" cy="1636931"/>
            <a:chOff x="2667000" y="2362200"/>
            <a:chExt cx="1773242" cy="1636931"/>
          </a:xfrm>
        </p:grpSpPr>
        <p:sp>
          <p:nvSpPr>
            <p:cNvPr id="5" name="Rectangle 4"/>
            <p:cNvSpPr/>
            <p:nvPr/>
          </p:nvSpPr>
          <p:spPr bwMode="auto">
            <a:xfrm>
              <a:off x="2677321" y="2362200"/>
              <a:ext cx="1752600" cy="990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</a:rPr>
                <a:t>Decode request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Forward to SFS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Send response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Another request?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If no </a:t>
              </a: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g</a:t>
              </a: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ive up thread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67000" y="3352800"/>
              <a:ext cx="17732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err="1" smtClean="0">
                  <a:latin typeface="Palatino Linotype" pitchFamily="18" charset="0"/>
                </a:rPr>
                <a:t>XrdProtocol</a:t>
              </a:r>
              <a:endParaRPr lang="en-US" sz="1200" b="1" dirty="0" smtClean="0">
                <a:latin typeface="Palatino Linotype" pitchFamily="18" charset="0"/>
              </a:endParaRPr>
            </a:p>
            <a:p>
              <a:pPr algn="ctr"/>
              <a:r>
                <a:rPr lang="en-US" sz="1200" b="1" dirty="0" err="1" smtClean="0">
                  <a:latin typeface="Palatino Linotype" pitchFamily="18" charset="0"/>
                </a:rPr>
                <a:t>XrdXrootdProtocol</a:t>
              </a:r>
              <a:endParaRPr lang="en-US" sz="1200" b="1" dirty="0" smtClean="0">
                <a:latin typeface="Palatino Linotype" pitchFamily="18" charset="0"/>
              </a:endParaRPr>
            </a:p>
            <a:p>
              <a:pPr algn="ctr"/>
              <a:r>
                <a:rPr lang="en-US" sz="1200" b="1" dirty="0" err="1" smtClean="0">
                  <a:latin typeface="Palatino Linotype" pitchFamily="18" charset="0"/>
                </a:rPr>
                <a:t>XrdXrootdProtocolXeq</a:t>
              </a:r>
              <a:endParaRPr lang="en-US" sz="1200" b="1" dirty="0">
                <a:latin typeface="Palatino Linotype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59843" y="2209800"/>
            <a:ext cx="1752600" cy="1452265"/>
            <a:chOff x="4686300" y="2362200"/>
            <a:chExt cx="1752600" cy="1452265"/>
          </a:xfrm>
        </p:grpSpPr>
        <p:sp>
          <p:nvSpPr>
            <p:cNvPr id="6" name="Rectangle 5"/>
            <p:cNvSpPr/>
            <p:nvPr/>
          </p:nvSpPr>
          <p:spPr bwMode="auto">
            <a:xfrm>
              <a:off x="4686300" y="2362200"/>
              <a:ext cx="1752600" cy="990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</a:rPr>
                <a:t>Apply authorization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Check for redirects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</a:rPr>
                <a:t>(only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i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</a:rPr>
                <a:t>f clustering)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Forward to OSS </a:t>
              </a:r>
              <a:r>
                <a:rPr lang="en-US" sz="1200" b="1" dirty="0" err="1" smtClean="0">
                  <a:solidFill>
                    <a:srgbClr val="000000"/>
                  </a:solidFill>
                  <a:latin typeface="Palatino Linotype" pitchFamily="18" charset="0"/>
                </a:rPr>
                <a:t>plugin</a:t>
              </a:r>
              <a:endParaRPr lang="en-US" sz="1200" b="1" dirty="0" smtClean="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18834" y="3352800"/>
              <a:ext cx="12875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err="1" smtClean="0">
                  <a:latin typeface="Palatino Linotype" pitchFamily="18" charset="0"/>
                </a:rPr>
                <a:t>XrdSfsInterface</a:t>
              </a:r>
              <a:endParaRPr lang="en-US" sz="1200" b="1" dirty="0" smtClean="0">
                <a:latin typeface="Palatino Linotype" pitchFamily="18" charset="0"/>
              </a:endParaRPr>
            </a:p>
            <a:p>
              <a:pPr algn="ctr"/>
              <a:r>
                <a:rPr lang="en-US" sz="1200" b="1" dirty="0" err="1" smtClean="0">
                  <a:latin typeface="Palatino Linotype" pitchFamily="18" charset="0"/>
                </a:rPr>
                <a:t>XrdOfs</a:t>
              </a:r>
              <a:endParaRPr lang="en-US" sz="1200" b="1" dirty="0" smtClean="0">
                <a:latin typeface="Palatino Linotype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790931" y="2209800"/>
            <a:ext cx="1752600" cy="1267599"/>
            <a:chOff x="6867131" y="2362200"/>
            <a:chExt cx="1752600" cy="1267599"/>
          </a:xfrm>
        </p:grpSpPr>
        <p:sp>
          <p:nvSpPr>
            <p:cNvPr id="10" name="Rectangle 9"/>
            <p:cNvSpPr/>
            <p:nvPr/>
          </p:nvSpPr>
          <p:spPr bwMode="auto">
            <a:xfrm>
              <a:off x="6867131" y="2362200"/>
              <a:ext cx="1752600" cy="9906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</a:rPr>
                <a:t>Execute</a:t>
              </a: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request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Return result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76234" y="3352800"/>
              <a:ext cx="15343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Palatino Linotype" pitchFamily="18" charset="0"/>
                </a:rPr>
                <a:t>XrdOss</a:t>
              </a:r>
              <a:r>
                <a:rPr lang="en-US" sz="1200" b="1" dirty="0" smtClean="0">
                  <a:latin typeface="Palatino Linotype" pitchFamily="18" charset="0"/>
                </a:rPr>
                <a:t> </a:t>
              </a:r>
              <a:r>
                <a:rPr lang="en-US" sz="1200" b="1" dirty="0" err="1" smtClean="0">
                  <a:latin typeface="Palatino Linotype" pitchFamily="18" charset="0"/>
                </a:rPr>
                <a:t>XrdOssApi</a:t>
              </a:r>
              <a:endParaRPr lang="en-US" sz="1200" b="1" dirty="0" smtClean="0">
                <a:latin typeface="Palatino Linotype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09600" y="4114800"/>
            <a:ext cx="75595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Palatino Linotype" pitchFamily="18" charset="0"/>
              </a:rPr>
              <a:t>This is run to completion semantics and is the most cost-effective way of</a:t>
            </a:r>
          </a:p>
          <a:p>
            <a:pPr algn="ctr"/>
            <a:r>
              <a:rPr lang="en-US" dirty="0" smtClean="0">
                <a:latin typeface="Palatino Linotype" pitchFamily="18" charset="0"/>
              </a:rPr>
              <a:t>h</a:t>
            </a:r>
            <a:r>
              <a:rPr lang="en-US" dirty="0" smtClean="0">
                <a:latin typeface="Palatino Linotype" pitchFamily="18" charset="0"/>
              </a:rPr>
              <a:t>andling large numbers of clients; though it is thread intensive.</a:t>
            </a:r>
          </a:p>
          <a:p>
            <a:pPr algn="ctr"/>
            <a:endParaRPr lang="en-US" dirty="0" smtClean="0">
              <a:latin typeface="Palatino Linotype" pitchFamily="18" charset="0"/>
            </a:endParaRPr>
          </a:p>
          <a:p>
            <a:pPr algn="ctr"/>
            <a:r>
              <a:rPr lang="en-US" dirty="0" smtClean="0">
                <a:latin typeface="Palatino Linotype" pitchFamily="18" charset="0"/>
              </a:rPr>
              <a:t>However, exceptions are allowed for certain long running requests.</a:t>
            </a:r>
            <a:endParaRPr lang="en-US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looks simple enough!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/>
              <a:t>Be careful, many requests are not simple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Verify request signature if signing enabled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Does request perform I/O (explicit or implicit)?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Eligible for asynchronous execution?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Segment request and run segments in parallel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Does request require data checksums?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Generate or verify checksums on the fly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Should file be check pointed prior to modification?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If so, rollback changes upon failure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All of these are run-time 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even be complicated in SFS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434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/>
              <a:t>Certain requests are “call back” eligible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The logical </a:t>
            </a:r>
            <a:r>
              <a:rPr lang="en-US" dirty="0" err="1" smtClean="0"/>
              <a:t>fs</a:t>
            </a:r>
            <a:r>
              <a:rPr lang="en-US" dirty="0" smtClean="0"/>
              <a:t> uses for long running tasks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E.G. checksums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Typical SFS plug-in scenario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Start operation on new thread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Return result as “operation started”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Protocol tells client to wait for a </a:t>
            </a:r>
            <a:r>
              <a:rPr lang="en-US" dirty="0" err="1" smtClean="0"/>
              <a:t>resp</a:t>
            </a:r>
            <a:r>
              <a:rPr lang="en-US" dirty="0" smtClean="0"/>
              <a:t> call back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When operation completes SFS issues an </a:t>
            </a:r>
            <a:r>
              <a:rPr lang="en-US" dirty="0" err="1" smtClean="0"/>
              <a:t>async</a:t>
            </a:r>
            <a:r>
              <a:rPr lang="en-US" dirty="0" smtClean="0"/>
              <a:t> call back to the protocol with the result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Result is then sent to the client in a call back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3360003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Client can issue additional requests while waiting for a request callback!</a:t>
            </a:r>
            <a:endParaRPr lang="en-US" sz="1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838200" y="4495800"/>
            <a:ext cx="7924800" cy="4572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7620000" y="4191000"/>
            <a:ext cx="0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/>
              <a:t>Eligible requests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c</a:t>
            </a:r>
            <a:r>
              <a:rPr lang="en-US" dirty="0" smtClean="0"/>
              <a:t>lose, locate, open, prepare, stat, </a:t>
            </a:r>
            <a:r>
              <a:rPr lang="en-US" dirty="0" err="1" smtClean="0"/>
              <a:t>statx</a:t>
            </a:r>
            <a:r>
              <a:rPr lang="en-US" dirty="0" smtClean="0"/>
              <a:t>, truncate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Query for </a:t>
            </a:r>
            <a:r>
              <a:rPr lang="en-US" dirty="0" err="1" smtClean="0"/>
              <a:t>Qopaquf</a:t>
            </a:r>
            <a:r>
              <a:rPr lang="en-US" dirty="0" smtClean="0"/>
              <a:t>, </a:t>
            </a:r>
            <a:r>
              <a:rPr lang="en-US" dirty="0" err="1" smtClean="0"/>
              <a:t>Qopaqug</a:t>
            </a:r>
            <a:r>
              <a:rPr lang="en-US" dirty="0" smtClean="0"/>
              <a:t>, </a:t>
            </a:r>
            <a:r>
              <a:rPr lang="en-US" dirty="0" err="1" smtClean="0"/>
              <a:t>Qvisa</a:t>
            </a:r>
            <a:r>
              <a:rPr lang="en-US" dirty="0" smtClean="0"/>
              <a:t>, </a:t>
            </a:r>
            <a:r>
              <a:rPr lang="en-US" dirty="0" err="1" smtClean="0"/>
              <a:t>Qxattr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en-US" dirty="0" smtClean="0"/>
              <a:t>Pointer to callback object passed via error </a:t>
            </a:r>
            <a:r>
              <a:rPr lang="en-US" dirty="0" err="1" smtClean="0"/>
              <a:t>obj</a:t>
            </a:r>
            <a:endParaRPr lang="en-US" dirty="0" smtClean="0"/>
          </a:p>
          <a:p>
            <a:pPr lvl="2">
              <a:spcBef>
                <a:spcPts val="400"/>
              </a:spcBef>
            </a:pPr>
            <a:r>
              <a:rPr lang="en-US" dirty="0" smtClean="0"/>
              <a:t>Callback performs all synchronization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Avoids sending result before callback response sent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Typically used to accommodate tape systems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The </a:t>
            </a:r>
            <a:r>
              <a:rPr lang="en-US" dirty="0" err="1" smtClean="0"/>
              <a:t>oss</a:t>
            </a:r>
            <a:r>
              <a:rPr lang="en-US" dirty="0" smtClean="0"/>
              <a:t> plug-in can ask for an </a:t>
            </a:r>
            <a:r>
              <a:rPr lang="en-US" dirty="0" err="1" smtClean="0"/>
              <a:t>async</a:t>
            </a:r>
            <a:r>
              <a:rPr lang="en-US" dirty="0" smtClean="0"/>
              <a:t> callback too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Done by returning -EINPROGRESS on file open</a:t>
            </a:r>
          </a:p>
          <a:p>
            <a:pPr lvl="4">
              <a:spcBef>
                <a:spcPts val="400"/>
              </a:spcBef>
            </a:pPr>
            <a:r>
              <a:rPr lang="en-US" dirty="0" smtClean="0"/>
              <a:t>Done for file staging from tape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I/O architecture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of read requests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ead (</a:t>
            </a:r>
            <a:r>
              <a:rPr lang="en-US" dirty="0" err="1" smtClean="0"/>
              <a:t>async</a:t>
            </a:r>
            <a:r>
              <a:rPr lang="en-US" dirty="0" smtClean="0"/>
              <a:t> or sync)</a:t>
            </a:r>
          </a:p>
          <a:p>
            <a:pPr lvl="2"/>
            <a:r>
              <a:rPr lang="en-US" dirty="0" smtClean="0"/>
              <a:t>This the one most used</a:t>
            </a:r>
          </a:p>
          <a:p>
            <a:pPr lvl="1"/>
            <a:r>
              <a:rPr lang="en-US" dirty="0" err="1" smtClean="0"/>
              <a:t>r</a:t>
            </a:r>
            <a:r>
              <a:rPr lang="en-US" dirty="0" err="1" smtClean="0"/>
              <a:t>eadv</a:t>
            </a:r>
            <a:r>
              <a:rPr lang="en-US" dirty="0" smtClean="0"/>
              <a:t> (only sync)</a:t>
            </a:r>
          </a:p>
          <a:p>
            <a:pPr lvl="2"/>
            <a:r>
              <a:rPr lang="en-US" dirty="0" smtClean="0"/>
              <a:t>Used to aggregate many small reads</a:t>
            </a:r>
          </a:p>
          <a:p>
            <a:pPr lvl="3"/>
            <a:r>
              <a:rPr lang="en-US" dirty="0" smtClean="0"/>
              <a:t>Root file applications use this most often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err="1" smtClean="0"/>
              <a:t>gread</a:t>
            </a:r>
            <a:r>
              <a:rPr lang="en-US" dirty="0" smtClean="0"/>
              <a:t> (</a:t>
            </a:r>
            <a:r>
              <a:rPr lang="en-US" dirty="0" err="1" smtClean="0"/>
              <a:t>async</a:t>
            </a:r>
            <a:r>
              <a:rPr lang="en-US" dirty="0" smtClean="0"/>
              <a:t> or sync)</a:t>
            </a:r>
          </a:p>
          <a:p>
            <a:pPr lvl="2"/>
            <a:r>
              <a:rPr lang="en-US" dirty="0" smtClean="0"/>
              <a:t>Provides data checksums for transport integrity</a:t>
            </a:r>
          </a:p>
          <a:p>
            <a:pPr lvl="3"/>
            <a:r>
              <a:rPr lang="en-US" dirty="0" smtClean="0"/>
              <a:t>Used by </a:t>
            </a:r>
            <a:r>
              <a:rPr lang="en-US" dirty="0" err="1" smtClean="0"/>
              <a:t>Xcache</a:t>
            </a:r>
            <a:r>
              <a:rPr lang="en-US" dirty="0" smtClean="0"/>
              <a:t> and </a:t>
            </a:r>
            <a:r>
              <a:rPr lang="en-US" dirty="0" err="1" smtClean="0"/>
              <a:t>xrdcp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What Is</a:t>
            </a:r>
            <a:r>
              <a:rPr lang="en-US" b="1" dirty="0" smtClean="0">
                <a:latin typeface="Palatino Linotype" pitchFamily="18" charset="0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b="1" dirty="0" smtClean="0">
                <a:solidFill>
                  <a:schemeClr val="tx1"/>
                </a:solidFill>
                <a:latin typeface="Palatino Linotype" pitchFamily="18" charset="0"/>
              </a:rPr>
              <a:t>?</a:t>
            </a:r>
            <a:endParaRPr lang="en-US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62368" y="6010275"/>
            <a:ext cx="105370" cy="161925"/>
          </a:xfrm>
          <a:prstGeom prst="rect">
            <a:avLst/>
          </a:prstGeom>
        </p:spPr>
        <p:txBody>
          <a:bodyPr/>
          <a:lstStyle/>
          <a:p>
            <a:fld id="{EE624ECC-9C76-462F-80B5-F15B6762A6B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9174"/>
            <a:ext cx="8310563" cy="432062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2000"/>
              </a:spcAft>
            </a:pPr>
            <a:r>
              <a:rPr lang="en-US" sz="3200" dirty="0" smtClean="0">
                <a:latin typeface="Palatino Linotype" pitchFamily="18" charset="0"/>
              </a:rPr>
              <a:t>A system for scalable cluster data access</a:t>
            </a:r>
            <a:endParaRPr lang="en-US" sz="3200" dirty="0">
              <a:latin typeface="Palatino Linotype" pitchFamily="18" charset="0"/>
            </a:endParaRPr>
          </a:p>
          <a:p>
            <a:pPr>
              <a:spcBef>
                <a:spcPts val="300"/>
              </a:spcBef>
            </a:pPr>
            <a:endParaRPr lang="en-US" sz="3200" dirty="0" smtClean="0">
              <a:latin typeface="Palatino Linotype" pitchFamily="18" charset="0"/>
            </a:endParaRPr>
          </a:p>
          <a:p>
            <a:pPr>
              <a:spcBef>
                <a:spcPts val="300"/>
              </a:spcBef>
              <a:buNone/>
            </a:pPr>
            <a:endParaRPr lang="en-US" dirty="0" smtClean="0">
              <a:latin typeface="Palatino Linotype" pitchFamily="18" charset="0"/>
            </a:endParaRPr>
          </a:p>
          <a:p>
            <a:pPr>
              <a:spcBef>
                <a:spcPts val="300"/>
              </a:spcBef>
              <a:buNone/>
            </a:pPr>
            <a:endParaRPr lang="en-US" sz="2400" dirty="0" smtClean="0">
              <a:latin typeface="Palatino Linotype" pitchFamily="18" charset="0"/>
            </a:endParaRPr>
          </a:p>
          <a:p>
            <a:pPr>
              <a:spcBef>
                <a:spcPts val="300"/>
              </a:spcBef>
            </a:pPr>
            <a:r>
              <a:rPr lang="en-US" sz="3200" dirty="0" smtClean="0">
                <a:latin typeface="Palatino Linotype" pitchFamily="18" charset="0"/>
              </a:rPr>
              <a:t>Not a file system &amp; not </a:t>
            </a:r>
            <a:r>
              <a:rPr lang="en-US" sz="3200" i="1" dirty="0" smtClean="0">
                <a:latin typeface="Palatino Linotype" pitchFamily="18" charset="0"/>
              </a:rPr>
              <a:t>just</a:t>
            </a:r>
            <a:r>
              <a:rPr lang="en-US" sz="3200" dirty="0" smtClean="0">
                <a:latin typeface="Palatino Linotype" pitchFamily="18" charset="0"/>
              </a:rPr>
              <a:t> for file systems</a:t>
            </a:r>
          </a:p>
          <a:p>
            <a:pPr>
              <a:spcBef>
                <a:spcPts val="300"/>
              </a:spcBef>
            </a:pPr>
            <a:r>
              <a:rPr lang="en-US" sz="3200" dirty="0" smtClean="0">
                <a:latin typeface="Palatino Linotype" pitchFamily="18" charset="0"/>
              </a:rPr>
              <a:t>If you can write a plug-in you can cluster it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latin typeface="Palatino Linotype" pitchFamily="18" charset="0"/>
              </a:rPr>
              <a:t>E.G. Used by </a:t>
            </a:r>
            <a:r>
              <a:rPr lang="en-US" dirty="0" smtClean="0">
                <a:latin typeface="Palatino Linotype" pitchFamily="18" charset="0"/>
              </a:rPr>
              <a:t>LSST </a:t>
            </a:r>
            <a:r>
              <a:rPr lang="en-US" dirty="0" err="1" smtClean="0">
                <a:latin typeface="Palatino Linotype" pitchFamily="18" charset="0"/>
              </a:rPr>
              <a:t>Qserv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for clustered </a:t>
            </a:r>
            <a:r>
              <a:rPr lang="en-US" dirty="0" err="1" smtClean="0">
                <a:latin typeface="Palatino Linotype" pitchFamily="18" charset="0"/>
              </a:rPr>
              <a:t>mySQL</a:t>
            </a: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sz="3200" dirty="0" smtClean="0">
                <a:latin typeface="Palatino Linotype" pitchFamily="18" charset="0"/>
              </a:rPr>
              <a:t>Hang tight for the next 62 slides!</a:t>
            </a:r>
            <a:endParaRPr lang="en-US" sz="3200" dirty="0" smtClean="0">
              <a:latin typeface="Palatino Linotype" pitchFamily="18" charset="0"/>
            </a:endParaRPr>
          </a:p>
          <a:p>
            <a:pPr>
              <a:spcBef>
                <a:spcPts val="300"/>
              </a:spcBef>
            </a:pPr>
            <a:endParaRPr lang="en-US" sz="2400" dirty="0" smtClean="0">
              <a:latin typeface="Palatino Linotype" pitchFamily="18" charset="0"/>
            </a:endParaRPr>
          </a:p>
          <a:p>
            <a:pPr>
              <a:spcBef>
                <a:spcPts val="300"/>
              </a:spcBef>
            </a:pPr>
            <a:endParaRPr lang="en-US" sz="2100" dirty="0">
              <a:latin typeface="Palatino Linotype" pitchFamily="18" charset="0"/>
            </a:endParaRPr>
          </a:p>
          <a:p>
            <a:pPr>
              <a:spcBef>
                <a:spcPts val="300"/>
              </a:spcBef>
            </a:pPr>
            <a:endParaRPr lang="en-US" dirty="0">
              <a:latin typeface="Palatino Linotype" pitchFamily="18" charset="0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1066800" y="2308774"/>
            <a:ext cx="1143000" cy="1295400"/>
            <a:chOff x="1447800" y="4953000"/>
            <a:chExt cx="1143000" cy="1295400"/>
          </a:xfrm>
        </p:grpSpPr>
        <p:sp>
          <p:nvSpPr>
            <p:cNvPr id="6" name="Cube 5"/>
            <p:cNvSpPr/>
            <p:nvPr/>
          </p:nvSpPr>
          <p:spPr bwMode="auto">
            <a:xfrm>
              <a:off x="1447800" y="4953000"/>
              <a:ext cx="1143000" cy="609600"/>
            </a:xfrm>
            <a:prstGeom prst="cube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rPr>
                <a:t>xrootd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sp>
          <p:nvSpPr>
            <p:cNvPr id="10" name="Can 9"/>
            <p:cNvSpPr/>
            <p:nvPr/>
          </p:nvSpPr>
          <p:spPr bwMode="auto">
            <a:xfrm>
              <a:off x="1676400" y="5638800"/>
              <a:ext cx="304800" cy="304800"/>
            </a:xfrm>
            <a:prstGeom prst="can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sp>
          <p:nvSpPr>
            <p:cNvPr id="11" name="Can 10"/>
            <p:cNvSpPr/>
            <p:nvPr/>
          </p:nvSpPr>
          <p:spPr bwMode="auto">
            <a:xfrm>
              <a:off x="1828800" y="5791200"/>
              <a:ext cx="304800" cy="304800"/>
            </a:xfrm>
            <a:prstGeom prst="can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sp>
          <p:nvSpPr>
            <p:cNvPr id="12" name="Can 11"/>
            <p:cNvSpPr/>
            <p:nvPr/>
          </p:nvSpPr>
          <p:spPr bwMode="auto">
            <a:xfrm>
              <a:off x="1981200" y="5943600"/>
              <a:ext cx="304800" cy="304800"/>
            </a:xfrm>
            <a:prstGeom prst="can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</p:grpSp>
      <p:grpSp>
        <p:nvGrpSpPr>
          <p:cNvPr id="8" name="Group 16"/>
          <p:cNvGrpSpPr/>
          <p:nvPr/>
        </p:nvGrpSpPr>
        <p:grpSpPr>
          <a:xfrm>
            <a:off x="6591300" y="2308774"/>
            <a:ext cx="1104900" cy="1409700"/>
            <a:chOff x="6667500" y="1981200"/>
            <a:chExt cx="1104900" cy="1409700"/>
          </a:xfrm>
        </p:grpSpPr>
        <p:sp>
          <p:nvSpPr>
            <p:cNvPr id="7" name="Cube 6"/>
            <p:cNvSpPr/>
            <p:nvPr/>
          </p:nvSpPr>
          <p:spPr bwMode="auto">
            <a:xfrm>
              <a:off x="6705600" y="1981200"/>
              <a:ext cx="1066800" cy="609600"/>
            </a:xfrm>
            <a:prstGeom prst="cub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rPr>
                <a:t>cmsd</a:t>
              </a:r>
            </a:p>
          </p:txBody>
        </p:sp>
        <p:pic>
          <p:nvPicPr>
            <p:cNvPr id="9218" name="Picture 2" descr="Goggles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903593">
              <a:off x="6667500" y="2438400"/>
              <a:ext cx="952500" cy="952500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685800" y="3581400"/>
            <a:ext cx="2007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Data Access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3581400"/>
            <a:ext cx="245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Data Clustering</a:t>
            </a:r>
            <a:endParaRPr lang="en-US" sz="24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fixed" ptsTypes="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I/O architecture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of write requests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rite (</a:t>
            </a:r>
            <a:r>
              <a:rPr lang="en-US" dirty="0" err="1" smtClean="0"/>
              <a:t>async</a:t>
            </a:r>
            <a:r>
              <a:rPr lang="en-US" dirty="0" smtClean="0"/>
              <a:t> or sync)</a:t>
            </a:r>
          </a:p>
          <a:p>
            <a:pPr lvl="2"/>
            <a:r>
              <a:rPr lang="en-US" dirty="0" smtClean="0"/>
              <a:t>This the one most used</a:t>
            </a:r>
          </a:p>
          <a:p>
            <a:pPr lvl="1"/>
            <a:r>
              <a:rPr lang="en-US" dirty="0" err="1" smtClean="0"/>
              <a:t>writev</a:t>
            </a:r>
            <a:r>
              <a:rPr lang="en-US" dirty="0" smtClean="0"/>
              <a:t> (only sync)</a:t>
            </a:r>
          </a:p>
          <a:p>
            <a:pPr lvl="2"/>
            <a:r>
              <a:rPr lang="en-US" dirty="0" smtClean="0"/>
              <a:t>Used to aggregate many small writes</a:t>
            </a:r>
          </a:p>
          <a:p>
            <a:pPr lvl="3"/>
            <a:r>
              <a:rPr lang="en-US" dirty="0" smtClean="0"/>
              <a:t>Practically no one uses this so far</a:t>
            </a:r>
          </a:p>
          <a:p>
            <a:pPr lvl="1"/>
            <a:r>
              <a:rPr lang="en-US" dirty="0" err="1" smtClean="0"/>
              <a:t>pgwrite</a:t>
            </a:r>
            <a:r>
              <a:rPr lang="en-US" dirty="0" smtClean="0"/>
              <a:t> (</a:t>
            </a:r>
            <a:r>
              <a:rPr lang="en-US" dirty="0" err="1" smtClean="0"/>
              <a:t>async</a:t>
            </a:r>
            <a:r>
              <a:rPr lang="en-US" dirty="0" smtClean="0"/>
              <a:t> or sync)</a:t>
            </a:r>
          </a:p>
          <a:p>
            <a:pPr lvl="2"/>
            <a:r>
              <a:rPr lang="en-US" dirty="0" smtClean="0"/>
              <a:t>Provides data checksums for transport integrity</a:t>
            </a:r>
          </a:p>
          <a:p>
            <a:pPr lvl="3"/>
            <a:r>
              <a:rPr lang="en-US" dirty="0" smtClean="0"/>
              <a:t>Used by </a:t>
            </a:r>
            <a:r>
              <a:rPr lang="en-US" dirty="0" err="1" smtClean="0"/>
              <a:t>xrdcp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read &amp; write (sync)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43400"/>
          </a:xfrm>
        </p:spPr>
        <p:txBody>
          <a:bodyPr/>
          <a:lstStyle/>
          <a:p>
            <a:r>
              <a:rPr lang="en-US" dirty="0" smtClean="0"/>
              <a:t>Reads and writes of data from/to socket</a:t>
            </a:r>
          </a:p>
          <a:p>
            <a:pPr lvl="1"/>
            <a:r>
              <a:rPr lang="en-US" dirty="0" smtClean="0"/>
              <a:t>By default uses up to a 2 MB buffer</a:t>
            </a:r>
          </a:p>
          <a:p>
            <a:pPr lvl="2"/>
            <a:r>
              <a:rPr lang="en-US" dirty="0" smtClean="0"/>
              <a:t>That means data is segmented in 2MB units</a:t>
            </a:r>
          </a:p>
          <a:p>
            <a:pPr lvl="1"/>
            <a:r>
              <a:rPr lang="en-US" dirty="0" smtClean="0"/>
              <a:t>Can use secret option for any size you want</a:t>
            </a:r>
          </a:p>
          <a:p>
            <a:pPr lvl="2"/>
            <a:r>
              <a:rPr lang="en-US" dirty="0" smtClean="0"/>
              <a:t>Secret because sites would misuse this option</a:t>
            </a:r>
          </a:p>
          <a:p>
            <a:pPr lvl="2"/>
            <a:r>
              <a:rPr lang="en-US" dirty="0" smtClean="0"/>
              <a:t>Practical reasons for 2MB default limit</a:t>
            </a:r>
          </a:p>
          <a:p>
            <a:pPr lvl="1"/>
            <a:r>
              <a:rPr lang="en-US" dirty="0" smtClean="0"/>
              <a:t>Buffer allocated using serpentine algorithm</a:t>
            </a:r>
          </a:p>
          <a:p>
            <a:pPr lvl="2"/>
            <a:r>
              <a:rPr lang="en-US" dirty="0" smtClean="0"/>
              <a:t>Minimizes reallocations</a:t>
            </a:r>
          </a:p>
          <a:p>
            <a:pPr lvl="2"/>
            <a:r>
              <a:rPr lang="en-US" dirty="0" smtClean="0"/>
              <a:t>NUMA friendly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read &amp; write (</a:t>
            </a:r>
            <a:r>
              <a:rPr lang="en-US" dirty="0" err="1" smtClean="0"/>
              <a:t>async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43400"/>
          </a:xfrm>
        </p:spPr>
        <p:txBody>
          <a:bodyPr/>
          <a:lstStyle/>
          <a:p>
            <a:r>
              <a:rPr lang="en-US" dirty="0" smtClean="0"/>
              <a:t>Reads and writes of data from/to socket</a:t>
            </a:r>
          </a:p>
          <a:p>
            <a:pPr lvl="1"/>
            <a:r>
              <a:rPr lang="en-US" dirty="0" smtClean="0"/>
              <a:t>By default uses 64KB buffers</a:t>
            </a:r>
          </a:p>
          <a:p>
            <a:pPr lvl="2"/>
            <a:r>
              <a:rPr lang="en-US" dirty="0" smtClean="0"/>
              <a:t>That means data is segmented in 64KB units</a:t>
            </a:r>
          </a:p>
          <a:p>
            <a:pPr lvl="1"/>
            <a:r>
              <a:rPr lang="en-US" dirty="0" smtClean="0"/>
              <a:t>Can set segment size to arbitrary length</a:t>
            </a:r>
          </a:p>
          <a:p>
            <a:pPr lvl="2"/>
            <a:r>
              <a:rPr lang="en-US" dirty="0" smtClean="0"/>
              <a:t>64KB used is to avoid store/forward latency</a:t>
            </a:r>
          </a:p>
          <a:p>
            <a:pPr lvl="1"/>
            <a:r>
              <a:rPr lang="en-US" dirty="0" smtClean="0"/>
              <a:t>Train algorithm used to schedule buffers</a:t>
            </a:r>
          </a:p>
          <a:p>
            <a:pPr lvl="2"/>
            <a:r>
              <a:rPr lang="en-US" dirty="0" smtClean="0"/>
              <a:t>Default is 8 cars but can configure it</a:t>
            </a:r>
          </a:p>
          <a:p>
            <a:pPr lvl="3"/>
            <a:r>
              <a:rPr lang="en-US" dirty="0" smtClean="0"/>
              <a:t>See </a:t>
            </a:r>
            <a:r>
              <a:rPr lang="en-US" dirty="0" err="1" smtClean="0"/>
              <a:t>xrootd.async</a:t>
            </a:r>
            <a:r>
              <a:rPr lang="en-US" dirty="0" smtClean="0"/>
              <a:t> directive</a:t>
            </a:r>
          </a:p>
          <a:p>
            <a:pPr lvl="4"/>
            <a:r>
              <a:rPr lang="en-US" sz="1400" dirty="0" smtClean="0">
                <a:hlinkClick r:id="rId2"/>
              </a:rPr>
              <a:t>https://xrootd.slac.stanford.edu/doc/dev53/xrd_config.htm#_</a:t>
            </a:r>
            <a:r>
              <a:rPr lang="en-US" sz="1400" dirty="0" smtClean="0">
                <a:hlinkClick r:id="rId2"/>
              </a:rPr>
              <a:t>Toc60181783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64K </a:t>
            </a:r>
            <a:r>
              <a:rPr lang="en-US" dirty="0" err="1" smtClean="0"/>
              <a:t>async</a:t>
            </a:r>
            <a:r>
              <a:rPr lang="en-US" dirty="0" smtClean="0"/>
              <a:t> read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11430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/>
              <a:t>Store/Forward effect in proxy servers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This also includes </a:t>
            </a:r>
            <a:r>
              <a:rPr lang="en-US" dirty="0" err="1" smtClean="0"/>
              <a:t>Xcache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95751" y="2819400"/>
            <a:ext cx="1219200" cy="738664"/>
            <a:chOff x="595751" y="3124200"/>
            <a:chExt cx="1219200" cy="738664"/>
          </a:xfrm>
        </p:grpSpPr>
        <p:sp>
          <p:nvSpPr>
            <p:cNvPr id="4" name="Rectangle 3"/>
            <p:cNvSpPr/>
            <p:nvPr/>
          </p:nvSpPr>
          <p:spPr bwMode="auto">
            <a:xfrm>
              <a:off x="595751" y="3150632"/>
              <a:ext cx="1219200" cy="6858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4834" y="3124200"/>
              <a:ext cx="120103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Client</a:t>
              </a:r>
            </a:p>
            <a:p>
              <a:pPr algn="ctr"/>
              <a:r>
                <a:rPr lang="en-US" sz="1400" dirty="0" smtClean="0"/>
                <a:t>Read 1MB</a:t>
              </a:r>
            </a:p>
            <a:p>
              <a:pPr algn="ctr"/>
              <a:r>
                <a:rPr lang="en-US" sz="1400" dirty="0" smtClean="0"/>
                <a:t>Respond 1MB</a:t>
              </a:r>
              <a:endParaRPr lang="en-US" sz="1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88675" y="2819400"/>
            <a:ext cx="1219200" cy="738664"/>
            <a:chOff x="2895600" y="3124200"/>
            <a:chExt cx="1219200" cy="738664"/>
          </a:xfrm>
        </p:grpSpPr>
        <p:sp>
          <p:nvSpPr>
            <p:cNvPr id="5" name="Rectangle 4"/>
            <p:cNvSpPr/>
            <p:nvPr/>
          </p:nvSpPr>
          <p:spPr bwMode="auto">
            <a:xfrm>
              <a:off x="2895600" y="3150632"/>
              <a:ext cx="1219200" cy="6858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38534" y="3124200"/>
              <a:ext cx="93333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Proxy</a:t>
              </a:r>
            </a:p>
            <a:p>
              <a:pPr algn="ctr"/>
              <a:r>
                <a:rPr lang="en-US" sz="1400" dirty="0" smtClean="0"/>
                <a:t>Read 1MB</a:t>
              </a:r>
            </a:p>
            <a:p>
              <a:pPr algn="ctr"/>
              <a:r>
                <a:rPr lang="en-US" sz="1400" dirty="0" smtClean="0"/>
                <a:t>Send 1MB</a:t>
              </a:r>
              <a:endParaRPr lang="en-US" sz="1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181600" y="2819400"/>
            <a:ext cx="1219200" cy="685800"/>
            <a:chOff x="5179669" y="3124200"/>
            <a:chExt cx="1219200" cy="685800"/>
          </a:xfrm>
        </p:grpSpPr>
        <p:sp>
          <p:nvSpPr>
            <p:cNvPr id="6" name="Rectangle 5"/>
            <p:cNvSpPr/>
            <p:nvPr/>
          </p:nvSpPr>
          <p:spPr bwMode="auto">
            <a:xfrm>
              <a:off x="5179669" y="3124200"/>
              <a:ext cx="1219200" cy="6858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72493" y="3205490"/>
              <a:ext cx="10335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Data Server</a:t>
              </a:r>
            </a:p>
            <a:p>
              <a:pPr algn="ctr"/>
              <a:r>
                <a:rPr lang="en-US" sz="1400" dirty="0" smtClean="0"/>
                <a:t>Send 1MB</a:t>
              </a:r>
              <a:endParaRPr lang="en-US" sz="1400" dirty="0"/>
            </a:p>
          </p:txBody>
        </p:sp>
      </p:grpSp>
      <p:cxnSp>
        <p:nvCxnSpPr>
          <p:cNvPr id="21" name="Straight Arrow Connector 20"/>
          <p:cNvCxnSpPr>
            <a:stCxn id="7" idx="3"/>
            <a:endCxn id="5" idx="1"/>
          </p:cNvCxnSpPr>
          <p:nvPr/>
        </p:nvCxnSpPr>
        <p:spPr bwMode="auto">
          <a:xfrm>
            <a:off x="1805868" y="3188732"/>
            <a:ext cx="108280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4114800" y="3200400"/>
            <a:ext cx="108280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057400" y="3200400"/>
            <a:ext cx="578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RTT x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343400" y="3200400"/>
            <a:ext cx="581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RTT y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629400" y="2971800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RTT </a:t>
            </a:r>
            <a:r>
              <a:rPr lang="en-US" dirty="0" err="1" smtClean="0"/>
              <a:t>x+y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609600" y="3909536"/>
            <a:ext cx="1219200" cy="738664"/>
            <a:chOff x="595751" y="3124200"/>
            <a:chExt cx="1219200" cy="73866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595751" y="3150632"/>
              <a:ext cx="1219200" cy="6858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4834" y="3124200"/>
              <a:ext cx="120103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Client</a:t>
              </a:r>
            </a:p>
            <a:p>
              <a:pPr algn="ctr"/>
              <a:r>
                <a:rPr lang="en-US" sz="1400" dirty="0" smtClean="0"/>
                <a:t>Read 1MB</a:t>
              </a:r>
            </a:p>
            <a:p>
              <a:pPr algn="ctr"/>
              <a:r>
                <a:rPr lang="en-US" sz="1400" dirty="0" smtClean="0"/>
                <a:t>Respond 1MB</a:t>
              </a:r>
              <a:endParaRPr lang="en-US" sz="1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893975" y="3909536"/>
            <a:ext cx="1236300" cy="738664"/>
            <a:chOff x="2887051" y="3124200"/>
            <a:chExt cx="1236300" cy="73866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895600" y="3150632"/>
              <a:ext cx="1219200" cy="6858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87051" y="3124200"/>
              <a:ext cx="123630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Proxy</a:t>
              </a:r>
            </a:p>
            <a:p>
              <a:pPr algn="ctr"/>
              <a:r>
                <a:rPr lang="en-US" sz="1400" dirty="0" smtClean="0"/>
                <a:t>Read 64KB*16</a:t>
              </a:r>
            </a:p>
            <a:p>
              <a:pPr algn="ctr"/>
              <a:r>
                <a:rPr lang="en-US" sz="1400" dirty="0" smtClean="0"/>
                <a:t>Send 64KB*16</a:t>
              </a:r>
              <a:endParaRPr lang="en-US" sz="1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189336" y="3909536"/>
            <a:ext cx="1231427" cy="685800"/>
            <a:chOff x="5173556" y="3124200"/>
            <a:chExt cx="1231427" cy="6858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5179669" y="3124200"/>
              <a:ext cx="1219200" cy="6858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73556" y="3205490"/>
              <a:ext cx="12314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Data Server</a:t>
              </a:r>
            </a:p>
            <a:p>
              <a:pPr algn="ctr"/>
              <a:r>
                <a:rPr lang="en-US" sz="1400" dirty="0" smtClean="0"/>
                <a:t>Send 64KB*16</a:t>
              </a:r>
              <a:endParaRPr lang="en-US" sz="1400" dirty="0"/>
            </a:p>
          </p:txBody>
        </p:sp>
      </p:grpSp>
      <p:cxnSp>
        <p:nvCxnSpPr>
          <p:cNvPr id="35" name="Straight Arrow Connector 34"/>
          <p:cNvCxnSpPr>
            <a:stCxn id="28" idx="3"/>
            <a:endCxn id="30" idx="1"/>
          </p:cNvCxnSpPr>
          <p:nvPr/>
        </p:nvCxnSpPr>
        <p:spPr bwMode="auto">
          <a:xfrm>
            <a:off x="1819717" y="4278868"/>
            <a:ext cx="108280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4128649" y="4290536"/>
            <a:ext cx="108280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071249" y="4290536"/>
            <a:ext cx="578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RTT x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357249" y="4290536"/>
            <a:ext cx="581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RTT y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6643249" y="4061936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RTT (</a:t>
            </a:r>
            <a:r>
              <a:rPr lang="en-US" dirty="0" err="1" smtClean="0"/>
              <a:t>x+y</a:t>
            </a:r>
            <a:r>
              <a:rPr lang="en-US" dirty="0" smtClean="0"/>
              <a:t>)/16</a:t>
            </a:r>
            <a:endParaRPr lang="en-US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609600" y="46482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Chunking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 a read keeps the pipe full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</a:rPr>
              <a:t>Almost streaming but at a lower CPU cost</a:t>
            </a:r>
          </a:p>
          <a:p>
            <a:pPr marL="1200150" lvl="2" indent="-285750" fontAlgn="base">
              <a:spcBef>
                <a:spcPts val="4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</a:pPr>
            <a:r>
              <a:rPr lang="en-US" sz="2800" kern="0" dirty="0" smtClean="0">
                <a:solidFill>
                  <a:srgbClr val="000000"/>
                </a:solidFill>
                <a:latin typeface="Palatino Linotype" pitchFamily="18" charset="0"/>
              </a:rPr>
              <a:t>Aggregate performance can be achieved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default of 8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The train of 8 based US consideration</a:t>
            </a:r>
          </a:p>
          <a:p>
            <a:pPr lvl="1"/>
            <a:r>
              <a:rPr lang="en-US" dirty="0" smtClean="0"/>
              <a:t>Minimize latency between east &amp; west coasts</a:t>
            </a:r>
          </a:p>
          <a:p>
            <a:pPr lvl="2"/>
            <a:r>
              <a:rPr lang="en-US" dirty="0" smtClean="0"/>
              <a:t>Works for the US</a:t>
            </a:r>
          </a:p>
          <a:p>
            <a:pPr lvl="2"/>
            <a:r>
              <a:rPr lang="en-US" dirty="0" smtClean="0"/>
              <a:t>Not ideal for international links</a:t>
            </a:r>
          </a:p>
          <a:p>
            <a:pPr lvl="3"/>
            <a:r>
              <a:rPr lang="en-US" dirty="0" smtClean="0"/>
              <a:t>Likely 2x increase in parallel buffer usage</a:t>
            </a:r>
          </a:p>
          <a:p>
            <a:pPr lvl="4"/>
            <a:r>
              <a:rPr lang="en-US" dirty="0" smtClean="0"/>
              <a:t>But we have not got any complaints</a:t>
            </a:r>
          </a:p>
          <a:p>
            <a:r>
              <a:rPr lang="en-US" dirty="0" err="1" smtClean="0"/>
              <a:t>Async</a:t>
            </a:r>
            <a:r>
              <a:rPr lang="en-US" dirty="0" smtClean="0"/>
              <a:t> I/O only used for network devices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Read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read can also supply a pre-read list</a:t>
            </a:r>
          </a:p>
          <a:p>
            <a:pPr lvl="1"/>
            <a:r>
              <a:rPr lang="en-US" dirty="0" smtClean="0"/>
              <a:t>Vector of (</a:t>
            </a:r>
            <a:r>
              <a:rPr lang="en-US" dirty="0" err="1" smtClean="0"/>
              <a:t>file_handle</a:t>
            </a:r>
            <a:r>
              <a:rPr lang="en-US" dirty="0" smtClean="0"/>
              <a:t>, length, offset)</a:t>
            </a:r>
          </a:p>
          <a:p>
            <a:pPr lvl="2"/>
            <a:r>
              <a:rPr lang="en-US" dirty="0" smtClean="0"/>
              <a:t>Data to make ready for a subsequent read</a:t>
            </a:r>
          </a:p>
          <a:p>
            <a:pPr lvl="3"/>
            <a:r>
              <a:rPr lang="en-US" dirty="0" smtClean="0"/>
              <a:t>I.E. data will be in memory for the next read</a:t>
            </a:r>
          </a:p>
          <a:p>
            <a:pPr lvl="2"/>
            <a:r>
              <a:rPr lang="en-US" dirty="0" smtClean="0"/>
              <a:t>Note that data can come from multiple files</a:t>
            </a:r>
          </a:p>
          <a:p>
            <a:pPr lvl="2"/>
            <a:r>
              <a:rPr lang="en-US" dirty="0" smtClean="0"/>
              <a:t>Vector is limited to 1024 items</a:t>
            </a:r>
          </a:p>
          <a:p>
            <a:pPr lvl="1"/>
            <a:r>
              <a:rPr lang="en-US" dirty="0" smtClean="0"/>
              <a:t>No one uses this so far</a:t>
            </a:r>
          </a:p>
          <a:p>
            <a:pPr lvl="2"/>
            <a:r>
              <a:rPr lang="en-US" dirty="0" smtClean="0"/>
              <a:t>Which is good because it has issues</a:t>
            </a:r>
          </a:p>
          <a:p>
            <a:pPr lvl="3"/>
            <a:r>
              <a:rPr lang="en-US" dirty="0" smtClean="0"/>
              <a:t>Historical artifacts that should be corrected</a:t>
            </a:r>
          </a:p>
          <a:p>
            <a:pPr lvl="4"/>
            <a:r>
              <a:rPr lang="en-US" dirty="0" smtClean="0"/>
              <a:t>Then we can add it to </a:t>
            </a:r>
            <a:r>
              <a:rPr lang="en-US" dirty="0" err="1" smtClean="0"/>
              <a:t>xrdcp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reads and writes (sync)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/>
              <a:t>Application supplies a vector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(</a:t>
            </a:r>
            <a:r>
              <a:rPr lang="en-US" dirty="0" err="1" smtClean="0"/>
              <a:t>file_handle</a:t>
            </a:r>
            <a:r>
              <a:rPr lang="en-US" dirty="0" smtClean="0"/>
              <a:t>, length, offset)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Allows read/writes from/to multiple files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No one uses this feature as far as we know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Maximum item length is 2MB-16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Why -16? Results are framed as they can be unordered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Maximum vector length is 1024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Only useful for certain applications</a:t>
            </a:r>
          </a:p>
          <a:p>
            <a:pPr lvl="1">
              <a:spcBef>
                <a:spcPts val="400"/>
              </a:spcBef>
            </a:pPr>
            <a:r>
              <a:rPr lang="en-US" dirty="0" err="1" smtClean="0"/>
              <a:t>Xcache</a:t>
            </a:r>
            <a:r>
              <a:rPr lang="en-US" dirty="0" smtClean="0"/>
              <a:t> never uses it because all reads are big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It unrolls vector reads to page size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 </a:t>
            </a:r>
            <a:r>
              <a:rPr lang="en-US" dirty="0" err="1" smtClean="0"/>
              <a:t>async</a:t>
            </a:r>
            <a:r>
              <a:rPr lang="en-US" dirty="0" smtClean="0"/>
              <a:t> for vector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off between read size &amp; latency</a:t>
            </a:r>
          </a:p>
          <a:p>
            <a:pPr lvl="1"/>
            <a:r>
              <a:rPr lang="en-US" dirty="0" smtClean="0"/>
              <a:t>Typically we need at least 64KB of data</a:t>
            </a:r>
          </a:p>
          <a:p>
            <a:pPr lvl="2"/>
            <a:r>
              <a:rPr lang="en-US" dirty="0" smtClean="0"/>
              <a:t>Less and overhead may swamp latency</a:t>
            </a:r>
          </a:p>
          <a:p>
            <a:r>
              <a:rPr lang="en-US" dirty="0" smtClean="0"/>
              <a:t>Implementation simplicity</a:t>
            </a:r>
          </a:p>
          <a:p>
            <a:pPr lvl="1"/>
            <a:r>
              <a:rPr lang="en-US" dirty="0" err="1" smtClean="0"/>
              <a:t>Async</a:t>
            </a:r>
            <a:r>
              <a:rPr lang="en-US" dirty="0" smtClean="0"/>
              <a:t> I/O in a multi-file request is hard</a:t>
            </a:r>
          </a:p>
          <a:p>
            <a:pPr lvl="2"/>
            <a:r>
              <a:rPr lang="en-US" dirty="0" smtClean="0"/>
              <a:t>Given that most reads are small we ditched it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read/write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page aligned reads/writes</a:t>
            </a:r>
          </a:p>
          <a:p>
            <a:pPr lvl="1"/>
            <a:r>
              <a:rPr lang="en-US" dirty="0" smtClean="0"/>
              <a:t>4K pages on 4K boundaries</a:t>
            </a:r>
          </a:p>
          <a:p>
            <a:pPr lvl="2"/>
            <a:r>
              <a:rPr lang="en-US" dirty="0" smtClean="0"/>
              <a:t>Does allow misalignment for 1</a:t>
            </a:r>
            <a:r>
              <a:rPr lang="en-US" baseline="30000" dirty="0" smtClean="0"/>
              <a:t>st</a:t>
            </a:r>
            <a:r>
              <a:rPr lang="en-US" dirty="0" smtClean="0"/>
              <a:t> page</a:t>
            </a:r>
          </a:p>
          <a:p>
            <a:pPr lvl="1"/>
            <a:r>
              <a:rPr lang="en-US" dirty="0" smtClean="0"/>
              <a:t>Each page is check summed using crc32c</a:t>
            </a:r>
          </a:p>
          <a:p>
            <a:pPr lvl="2"/>
            <a:r>
              <a:rPr lang="en-US" dirty="0" smtClean="0"/>
              <a:t>crc32c is hardware assisted and really fast</a:t>
            </a:r>
          </a:p>
          <a:p>
            <a:pPr lvl="1"/>
            <a:r>
              <a:rPr lang="en-US" dirty="0" smtClean="0"/>
              <a:t>Client/server perform on-the-fly correction</a:t>
            </a:r>
          </a:p>
          <a:p>
            <a:pPr lvl="2"/>
            <a:r>
              <a:rPr lang="en-US" dirty="0" smtClean="0"/>
              <a:t>Reads: client rereads pages in error</a:t>
            </a:r>
          </a:p>
          <a:p>
            <a:pPr lvl="2"/>
            <a:r>
              <a:rPr lang="en-US" dirty="0" smtClean="0"/>
              <a:t>Writes: server supplies pages in error to rewrite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page read/write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434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 smtClean="0"/>
              <a:t>Transmission errors do occur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Some not caught by the TCP 16 bit checksum</a:t>
            </a:r>
          </a:p>
          <a:p>
            <a:pPr lvl="2">
              <a:spcBef>
                <a:spcPts val="200"/>
              </a:spcBef>
            </a:pPr>
            <a:r>
              <a:rPr lang="en-US" dirty="0" smtClean="0"/>
              <a:t>Reports of errors on international links</a:t>
            </a:r>
          </a:p>
          <a:p>
            <a:pPr lvl="3">
              <a:spcBef>
                <a:spcPts val="200"/>
              </a:spcBef>
            </a:pPr>
            <a:r>
              <a:rPr lang="en-US" dirty="0" smtClean="0"/>
              <a:t>Typically during high usage periods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Avoids retransmission of large files (&gt; 10GB)</a:t>
            </a:r>
          </a:p>
          <a:p>
            <a:pPr lvl="2">
              <a:spcBef>
                <a:spcPts val="200"/>
              </a:spcBef>
            </a:pPr>
            <a:r>
              <a:rPr lang="en-US" dirty="0" smtClean="0"/>
              <a:t>When only a few bits are corrupted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Avoids having sticky errors in </a:t>
            </a:r>
            <a:r>
              <a:rPr lang="en-US" dirty="0" err="1" smtClean="0"/>
              <a:t>Xcache</a:t>
            </a:r>
            <a:endParaRPr lang="en-US" dirty="0" smtClean="0"/>
          </a:p>
          <a:p>
            <a:pPr lvl="2">
              <a:spcBef>
                <a:spcPts val="200"/>
              </a:spcBef>
            </a:pPr>
            <a:r>
              <a:rPr lang="en-US" dirty="0" smtClean="0"/>
              <a:t>A serious concern in a long-lived page cache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Page read/write correct data in 4K units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Good size for crc32c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Oval 295"/>
          <p:cNvSpPr/>
          <p:nvPr/>
        </p:nvSpPr>
        <p:spPr bwMode="auto">
          <a:xfrm rot="20180450">
            <a:off x="3431656" y="1876466"/>
            <a:ext cx="1981200" cy="8079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666666"/>
              </a:solidFill>
              <a:effectLst/>
              <a:latin typeface="Open Sans" pitchFamily="34" charset="0"/>
              <a:ea typeface="ヒラギノ角ゴ ProN W3" charset="0"/>
              <a:cs typeface="ヒラギノ角ゴ ProN W3" charset="0"/>
              <a:sym typeface="Open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r>
              <a:rPr lang="en-US" b="1" dirty="0" smtClean="0"/>
              <a:t> </a:t>
            </a:r>
            <a:r>
              <a:rPr lang="en-US" b="1" dirty="0" smtClean="0"/>
              <a:t>Using B</a:t>
            </a:r>
            <a:r>
              <a:rPr lang="en-US" b="1" baseline="30000" dirty="0" smtClean="0"/>
              <a:t>64</a:t>
            </a:r>
            <a:r>
              <a:rPr lang="en-US" b="1" dirty="0" smtClean="0"/>
              <a:t> Trees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E1347-F792-4BAB-AC5B-89BE6EE820E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715000" y="4299467"/>
            <a:ext cx="1600200" cy="1565412"/>
            <a:chOff x="5715000" y="3733801"/>
            <a:chExt cx="1600200" cy="1565412"/>
          </a:xfrm>
        </p:grpSpPr>
        <p:sp>
          <p:nvSpPr>
            <p:cNvPr id="5" name="Oval 4"/>
            <p:cNvSpPr/>
            <p:nvPr/>
          </p:nvSpPr>
          <p:spPr bwMode="auto">
            <a:xfrm>
              <a:off x="5715000" y="3733801"/>
              <a:ext cx="1600200" cy="1565412"/>
            </a:xfrm>
            <a:prstGeom prst="ellipse">
              <a:avLst/>
            </a:prstGeom>
            <a:solidFill>
              <a:srgbClr val="00B050"/>
            </a:solidFill>
            <a:ln w="38100">
              <a:noFill/>
              <a:prstDash val="dash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91200" y="4876800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Private Cluster</a:t>
              </a:r>
              <a:endParaRPr lang="en-US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3400" y="2699267"/>
            <a:ext cx="3352800" cy="3124200"/>
            <a:chOff x="533400" y="2133601"/>
            <a:chExt cx="3352800" cy="3124200"/>
          </a:xfrm>
        </p:grpSpPr>
        <p:sp>
          <p:nvSpPr>
            <p:cNvPr id="8" name="Oval 7"/>
            <p:cNvSpPr/>
            <p:nvPr/>
          </p:nvSpPr>
          <p:spPr bwMode="auto">
            <a:xfrm>
              <a:off x="533400" y="2133601"/>
              <a:ext cx="3352800" cy="3124200"/>
            </a:xfrm>
            <a:prstGeom prst="ellipse">
              <a:avLst/>
            </a:prstGeom>
            <a:solidFill>
              <a:srgbClr val="00B0F0"/>
            </a:solidFill>
            <a:ln w="38100">
              <a:noFill/>
              <a:prstDash val="dash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0" y="4800600"/>
              <a:ext cx="15408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Public Cluster</a:t>
              </a:r>
              <a:endParaRPr lang="en-US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86199" y="2623066"/>
            <a:ext cx="2363892" cy="2312503"/>
            <a:chOff x="3886199" y="2057400"/>
            <a:chExt cx="2363892" cy="2312503"/>
          </a:xfrm>
        </p:grpSpPr>
        <p:sp>
          <p:nvSpPr>
            <p:cNvPr id="11" name="Oval 10"/>
            <p:cNvSpPr/>
            <p:nvPr/>
          </p:nvSpPr>
          <p:spPr bwMode="auto">
            <a:xfrm>
              <a:off x="3886199" y="2057400"/>
              <a:ext cx="2363892" cy="2312503"/>
            </a:xfrm>
            <a:prstGeom prst="ellipse">
              <a:avLst/>
            </a:prstGeom>
            <a:solidFill>
              <a:srgbClr val="FFC000"/>
            </a:solidFill>
            <a:ln w="38100">
              <a:noFill/>
              <a:prstDash val="dash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19600" y="2085201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Private Cloud</a:t>
              </a:r>
              <a:endParaRPr lang="en-US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Rounded Rectangle 12"/>
          <p:cNvSpPr/>
          <p:nvPr/>
        </p:nvSpPr>
        <p:spPr bwMode="auto">
          <a:xfrm>
            <a:off x="457200" y="2927866"/>
            <a:ext cx="8229600" cy="18288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666666"/>
              </a:solidFill>
              <a:effectLst/>
              <a:latin typeface="Open Sans" pitchFamily="34" charset="0"/>
              <a:ea typeface="ヒラギノ角ゴ ProN W3" charset="0"/>
              <a:cs typeface="ヒラギノ角ゴ ProN W3" charset="0"/>
              <a:sym typeface="Open Sans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429000" y="2318266"/>
            <a:ext cx="914400" cy="490210"/>
            <a:chOff x="3657600" y="1795790"/>
            <a:chExt cx="914400" cy="490210"/>
          </a:xfrm>
        </p:grpSpPr>
        <p:grpSp>
          <p:nvGrpSpPr>
            <p:cNvPr id="15" name="Group 268"/>
            <p:cNvGrpSpPr/>
            <p:nvPr/>
          </p:nvGrpSpPr>
          <p:grpSpPr>
            <a:xfrm>
              <a:off x="3886200" y="1828800"/>
              <a:ext cx="457200" cy="457200"/>
              <a:chOff x="5105400" y="1828800"/>
              <a:chExt cx="457200" cy="457200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5105400" y="1828800"/>
                <a:ext cx="457200" cy="22860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5105400" y="2057400"/>
                <a:ext cx="457200" cy="2286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</p:grpSp>
        <p:grpSp>
          <p:nvGrpSpPr>
            <p:cNvPr id="16" name="Group 267"/>
            <p:cNvGrpSpPr/>
            <p:nvPr/>
          </p:nvGrpSpPr>
          <p:grpSpPr>
            <a:xfrm>
              <a:off x="3657600" y="1795790"/>
              <a:ext cx="914400" cy="490210"/>
              <a:chOff x="4876800" y="1795790"/>
              <a:chExt cx="914400" cy="490210"/>
            </a:xfrm>
          </p:grpSpPr>
          <p:sp>
            <p:nvSpPr>
              <p:cNvPr id="17" name="Text Box 6"/>
              <p:cNvSpPr txBox="1">
                <a:spLocks noChangeArrowheads="1"/>
              </p:cNvSpPr>
              <p:nvPr/>
            </p:nvSpPr>
            <p:spPr bwMode="auto">
              <a:xfrm>
                <a:off x="4876800" y="1795790"/>
                <a:ext cx="9144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xrootd</a:t>
                </a:r>
                <a:endParaRPr 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  <p:sp>
            <p:nvSpPr>
              <p:cNvPr id="18" name="Text Box 4"/>
              <p:cNvSpPr txBox="1">
                <a:spLocks noChangeArrowheads="1"/>
              </p:cNvSpPr>
              <p:nvPr/>
            </p:nvSpPr>
            <p:spPr bwMode="auto">
              <a:xfrm>
                <a:off x="4991100" y="2024390"/>
                <a:ext cx="6858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cmsd</a:t>
                </a:r>
                <a:endParaRPr lang="en-US" sz="11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2133600" y="2808476"/>
            <a:ext cx="3505200" cy="647741"/>
            <a:chOff x="2133600" y="2242810"/>
            <a:chExt cx="3505200" cy="647741"/>
          </a:xfrm>
        </p:grpSpPr>
        <p:grpSp>
          <p:nvGrpSpPr>
            <p:cNvPr id="22" name="Group 616"/>
            <p:cNvGrpSpPr/>
            <p:nvPr/>
          </p:nvGrpSpPr>
          <p:grpSpPr>
            <a:xfrm>
              <a:off x="2133600" y="2242810"/>
              <a:ext cx="3505200" cy="647741"/>
              <a:chOff x="2133600" y="2242810"/>
              <a:chExt cx="3505200" cy="647741"/>
            </a:xfrm>
          </p:grpSpPr>
          <p:grpSp>
            <p:nvGrpSpPr>
              <p:cNvPr id="24" name="Group 589"/>
              <p:cNvGrpSpPr/>
              <p:nvPr/>
            </p:nvGrpSpPr>
            <p:grpSpPr>
              <a:xfrm>
                <a:off x="2133600" y="2400341"/>
                <a:ext cx="3505200" cy="490210"/>
                <a:chOff x="2590800" y="2412102"/>
                <a:chExt cx="3505200" cy="490210"/>
              </a:xfrm>
            </p:grpSpPr>
            <p:grpSp>
              <p:nvGrpSpPr>
                <p:cNvPr id="27" name="Group 270"/>
                <p:cNvGrpSpPr/>
                <p:nvPr/>
              </p:nvGrpSpPr>
              <p:grpSpPr>
                <a:xfrm>
                  <a:off x="2819400" y="2428607"/>
                  <a:ext cx="457200" cy="457200"/>
                  <a:chOff x="5105400" y="1828800"/>
                  <a:chExt cx="457200" cy="457200"/>
                </a:xfrm>
              </p:grpSpPr>
              <p:sp>
                <p:nvSpPr>
                  <p:cNvPr id="58" name="Rectangle 57"/>
                  <p:cNvSpPr/>
                  <p:nvPr/>
                </p:nvSpPr>
                <p:spPr bwMode="auto">
                  <a:xfrm>
                    <a:off x="5105400" y="1828800"/>
                    <a:ext cx="457200" cy="228600"/>
                  </a:xfrm>
                  <a:prstGeom prst="rect">
                    <a:avLst/>
                  </a:prstGeom>
                  <a:solidFill>
                    <a:srgbClr val="0033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2540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 smtClean="0">
                      <a:ln>
                        <a:noFill/>
                      </a:ln>
                      <a:solidFill>
                        <a:srgbClr val="666666"/>
                      </a:solidFill>
                      <a:effectLst/>
                      <a:latin typeface="Open Sans" pitchFamily="34" charset="0"/>
                      <a:ea typeface="ヒラギノ角ゴ ProN W3" charset="0"/>
                      <a:cs typeface="ヒラギノ角ゴ ProN W3" charset="0"/>
                      <a:sym typeface="Open Sans" pitchFamily="34" charset="0"/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 bwMode="auto">
                  <a:xfrm>
                    <a:off x="5105400" y="2057400"/>
                    <a:ext cx="457200" cy="228600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2540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 smtClean="0">
                      <a:ln>
                        <a:noFill/>
                      </a:ln>
                      <a:solidFill>
                        <a:srgbClr val="666666"/>
                      </a:solidFill>
                      <a:effectLst/>
                      <a:latin typeface="Open Sans" pitchFamily="34" charset="0"/>
                      <a:ea typeface="ヒラギノ角ゴ ProN W3" charset="0"/>
                      <a:cs typeface="ヒラギノ角ゴ ProN W3" charset="0"/>
                      <a:sym typeface="Open Sans" pitchFamily="34" charset="0"/>
                    </a:endParaRPr>
                  </a:p>
                </p:txBody>
              </p:sp>
            </p:grpSp>
            <p:grpSp>
              <p:nvGrpSpPr>
                <p:cNvPr id="28" name="Group 273"/>
                <p:cNvGrpSpPr/>
                <p:nvPr/>
              </p:nvGrpSpPr>
              <p:grpSpPr>
                <a:xfrm>
                  <a:off x="2590800" y="2412102"/>
                  <a:ext cx="914400" cy="490210"/>
                  <a:chOff x="4876800" y="1795790"/>
                  <a:chExt cx="914400" cy="490210"/>
                </a:xfrm>
              </p:grpSpPr>
              <p:sp>
                <p:nvSpPr>
                  <p:cNvPr id="56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76800" y="1795790"/>
                    <a:ext cx="914400" cy="2616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  <a:flatTx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rPr>
                      <a:t>xrootd</a:t>
                    </a:r>
                    <a:endParaRPr lang="en-US" sz="11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endParaRPr>
                  </a:p>
                </p:txBody>
              </p:sp>
              <p:sp>
                <p:nvSpPr>
                  <p:cNvPr id="57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1100" y="2024390"/>
                    <a:ext cx="685800" cy="2616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  <a:flatTx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rPr>
                      <a:t>cmsd</a:t>
                    </a:r>
                    <a:endParaRPr lang="en-US" sz="1100" b="1" dirty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endParaRPr>
                  </a:p>
                </p:txBody>
              </p:sp>
            </p:grpSp>
            <p:grpSp>
              <p:nvGrpSpPr>
                <p:cNvPr id="29" name="Group 294"/>
                <p:cNvGrpSpPr/>
                <p:nvPr/>
              </p:nvGrpSpPr>
              <p:grpSpPr>
                <a:xfrm>
                  <a:off x="5410200" y="2428607"/>
                  <a:ext cx="457200" cy="457200"/>
                  <a:chOff x="5105400" y="1828800"/>
                  <a:chExt cx="457200" cy="457200"/>
                </a:xfrm>
              </p:grpSpPr>
              <p:sp>
                <p:nvSpPr>
                  <p:cNvPr id="54" name="Rectangle 53"/>
                  <p:cNvSpPr/>
                  <p:nvPr/>
                </p:nvSpPr>
                <p:spPr bwMode="auto">
                  <a:xfrm>
                    <a:off x="5105400" y="1828800"/>
                    <a:ext cx="457200" cy="228600"/>
                  </a:xfrm>
                  <a:prstGeom prst="rect">
                    <a:avLst/>
                  </a:prstGeom>
                  <a:solidFill>
                    <a:srgbClr val="0033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2540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 smtClean="0">
                      <a:ln>
                        <a:noFill/>
                      </a:ln>
                      <a:solidFill>
                        <a:srgbClr val="666666"/>
                      </a:solidFill>
                      <a:effectLst/>
                      <a:latin typeface="Open Sans" pitchFamily="34" charset="0"/>
                      <a:ea typeface="ヒラギノ角ゴ ProN W3" charset="0"/>
                      <a:cs typeface="ヒラギノ角ゴ ProN W3" charset="0"/>
                      <a:sym typeface="Open Sans" pitchFamily="34" charset="0"/>
                    </a:endParaRPr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 bwMode="auto">
                  <a:xfrm>
                    <a:off x="5105400" y="2057400"/>
                    <a:ext cx="457200" cy="228600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2540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 smtClean="0">
                      <a:ln>
                        <a:noFill/>
                      </a:ln>
                      <a:solidFill>
                        <a:srgbClr val="666666"/>
                      </a:solidFill>
                      <a:effectLst/>
                      <a:latin typeface="Open Sans" pitchFamily="34" charset="0"/>
                      <a:ea typeface="ヒラギノ角ゴ ProN W3" charset="0"/>
                      <a:cs typeface="ヒラギノ角ゴ ProN W3" charset="0"/>
                      <a:sym typeface="Open Sans" pitchFamily="34" charset="0"/>
                    </a:endParaRPr>
                  </a:p>
                </p:txBody>
              </p:sp>
            </p:grpSp>
            <p:grpSp>
              <p:nvGrpSpPr>
                <p:cNvPr id="30" name="Group 297"/>
                <p:cNvGrpSpPr/>
                <p:nvPr/>
              </p:nvGrpSpPr>
              <p:grpSpPr>
                <a:xfrm>
                  <a:off x="5181600" y="2412102"/>
                  <a:ext cx="914400" cy="490210"/>
                  <a:chOff x="4876800" y="1795790"/>
                  <a:chExt cx="914400" cy="490210"/>
                </a:xfrm>
              </p:grpSpPr>
              <p:sp>
                <p:nvSpPr>
                  <p:cNvPr id="52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76800" y="1795790"/>
                    <a:ext cx="914400" cy="2616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  <a:flatTx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rPr>
                      <a:t>xrootd</a:t>
                    </a:r>
                    <a:endParaRPr lang="en-US" sz="11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endParaRPr>
                  </a:p>
                </p:txBody>
              </p:sp>
              <p:sp>
                <p:nvSpPr>
                  <p:cNvPr id="53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1100" y="2024390"/>
                    <a:ext cx="685800" cy="2616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  <a:flatTx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rPr>
                      <a:t>cmsd</a:t>
                    </a:r>
                    <a:endParaRPr lang="en-US" sz="1100" b="1" dirty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endParaRPr>
                  </a:p>
                </p:txBody>
              </p:sp>
            </p:grpSp>
            <p:grpSp>
              <p:nvGrpSpPr>
                <p:cNvPr id="31" name="Group 556"/>
                <p:cNvGrpSpPr/>
                <p:nvPr/>
              </p:nvGrpSpPr>
              <p:grpSpPr>
                <a:xfrm>
                  <a:off x="3352800" y="2590800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46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5" name="Group 557"/>
                <p:cNvGrpSpPr/>
                <p:nvPr/>
              </p:nvGrpSpPr>
              <p:grpSpPr>
                <a:xfrm>
                  <a:off x="4038600" y="2590800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40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" name="Group 558"/>
                <p:cNvGrpSpPr/>
                <p:nvPr/>
              </p:nvGrpSpPr>
              <p:grpSpPr>
                <a:xfrm>
                  <a:off x="4724400" y="2590800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34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cxnSp>
            <p:nvCxnSpPr>
              <p:cNvPr id="25" name="Straight Connector 24"/>
              <p:cNvCxnSpPr/>
              <p:nvPr/>
            </p:nvCxnSpPr>
            <p:spPr bwMode="auto">
              <a:xfrm flipH="1" flipV="1">
                <a:off x="3886200" y="2242810"/>
                <a:ext cx="1295400" cy="157531"/>
              </a:xfrm>
              <a:prstGeom prst="line">
                <a:avLst/>
              </a:prstGeom>
              <a:solidFill>
                <a:srgbClr val="EBEBEB"/>
              </a:solidFill>
              <a:ln w="19050">
                <a:solidFill>
                  <a:schemeClr val="tx2"/>
                </a:solidFill>
              </a:ln>
              <a:effectLst/>
              <a:extLst>
                <a:ext uri="{91240B29-F687-4F45-9708-019B960494DF}">
                  <a14:hiddenLine xmlns:a14="http://schemas.microsoft.com/office/drawing/2010/main" xmlns="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V="1">
                <a:off x="2590800" y="2242810"/>
                <a:ext cx="1295400" cy="157531"/>
              </a:xfrm>
              <a:prstGeom prst="line">
                <a:avLst/>
              </a:prstGeom>
              <a:solidFill>
                <a:srgbClr val="EBEBEB"/>
              </a:solidFill>
              <a:ln w="19050">
                <a:solidFill>
                  <a:schemeClr val="tx2"/>
                </a:solidFill>
              </a:ln>
              <a:effectLst/>
              <a:extLst>
                <a:ext uri="{91240B29-F687-4F45-9708-019B960494DF}">
                  <a14:hiddenLine xmlns:a14="http://schemas.microsoft.com/office/drawing/2010/main" xmlns="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3" name="TextBox 22"/>
            <p:cNvSpPr txBox="1"/>
            <p:nvPr/>
          </p:nvSpPr>
          <p:spPr>
            <a:xfrm>
              <a:off x="3211605" y="2313801"/>
              <a:ext cx="1425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64</a:t>
              </a:r>
              <a:r>
                <a:rPr lang="en-US" sz="1200" baseline="30000" dirty="0" smtClean="0">
                  <a:solidFill>
                    <a:schemeClr val="tx2"/>
                  </a:solidFill>
                  <a:latin typeface="Lucida Console" pitchFamily="49" charset="0"/>
                </a:rPr>
                <a:t>1 </a:t>
              </a:r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=       64</a:t>
              </a:r>
              <a:endParaRPr lang="en-US" sz="1200" dirty="0">
                <a:solidFill>
                  <a:schemeClr val="tx2"/>
                </a:solidFill>
                <a:latin typeface="Lucida Console" pitchFamily="49" charset="0"/>
              </a:endParaRPr>
            </a:p>
          </p:txBody>
        </p:sp>
      </p:grpSp>
      <p:grpSp>
        <p:nvGrpSpPr>
          <p:cNvPr id="251" name="Group 59"/>
          <p:cNvGrpSpPr/>
          <p:nvPr/>
        </p:nvGrpSpPr>
        <p:grpSpPr>
          <a:xfrm>
            <a:off x="1524000" y="3412867"/>
            <a:ext cx="4724400" cy="691091"/>
            <a:chOff x="1524000" y="2847201"/>
            <a:chExt cx="4724400" cy="691091"/>
          </a:xfrm>
        </p:grpSpPr>
        <p:grpSp>
          <p:nvGrpSpPr>
            <p:cNvPr id="252" name="Group 617"/>
            <p:cNvGrpSpPr/>
            <p:nvPr/>
          </p:nvGrpSpPr>
          <p:grpSpPr>
            <a:xfrm>
              <a:off x="1524000" y="2895600"/>
              <a:ext cx="4724400" cy="642692"/>
              <a:chOff x="1524000" y="2895600"/>
              <a:chExt cx="4724400" cy="642692"/>
            </a:xfrm>
          </p:grpSpPr>
          <p:grpSp>
            <p:nvGrpSpPr>
              <p:cNvPr id="263" name="Group 590"/>
              <p:cNvGrpSpPr/>
              <p:nvPr/>
            </p:nvGrpSpPr>
            <p:grpSpPr>
              <a:xfrm>
                <a:off x="1524000" y="3048082"/>
                <a:ext cx="4724400" cy="490210"/>
                <a:chOff x="1981200" y="3044919"/>
                <a:chExt cx="4724400" cy="490210"/>
              </a:xfrm>
            </p:grpSpPr>
            <p:grpSp>
              <p:nvGrpSpPr>
                <p:cNvPr id="264" name="Group 334"/>
                <p:cNvGrpSpPr/>
                <p:nvPr/>
              </p:nvGrpSpPr>
              <p:grpSpPr>
                <a:xfrm>
                  <a:off x="4038600" y="3200400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113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9" name="Group 343"/>
                <p:cNvGrpSpPr/>
                <p:nvPr/>
              </p:nvGrpSpPr>
              <p:grpSpPr>
                <a:xfrm>
                  <a:off x="4572000" y="3044919"/>
                  <a:ext cx="914400" cy="490210"/>
                  <a:chOff x="2286000" y="3014990"/>
                  <a:chExt cx="914400" cy="490210"/>
                </a:xfrm>
              </p:grpSpPr>
              <p:grpSp>
                <p:nvGrpSpPr>
                  <p:cNvPr id="270" name="Group 358"/>
                  <p:cNvGrpSpPr/>
                  <p:nvPr/>
                </p:nvGrpSpPr>
                <p:grpSpPr>
                  <a:xfrm>
                    <a:off x="2514600" y="304800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111" name="Rectangle 110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112" name="Rectangle 111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278" name="Group 359"/>
                  <p:cNvGrpSpPr/>
                  <p:nvPr/>
                </p:nvGrpSpPr>
                <p:grpSpPr>
                  <a:xfrm>
                    <a:off x="2286000" y="301499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109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110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279" name="Group 344"/>
                <p:cNvGrpSpPr/>
                <p:nvPr/>
              </p:nvGrpSpPr>
              <p:grpSpPr>
                <a:xfrm>
                  <a:off x="5791200" y="3044919"/>
                  <a:ext cx="914400" cy="490210"/>
                  <a:chOff x="5791200" y="2971800"/>
                  <a:chExt cx="914400" cy="490210"/>
                </a:xfrm>
              </p:grpSpPr>
              <p:grpSp>
                <p:nvGrpSpPr>
                  <p:cNvPr id="280" name="Group 352"/>
                  <p:cNvGrpSpPr/>
                  <p:nvPr/>
                </p:nvGrpSpPr>
                <p:grpSpPr>
                  <a:xfrm>
                    <a:off x="6019800" y="300481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105" name="Rectangle 104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106" name="Rectangle 105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282" name="Group 353"/>
                  <p:cNvGrpSpPr/>
                  <p:nvPr/>
                </p:nvGrpSpPr>
                <p:grpSpPr>
                  <a:xfrm>
                    <a:off x="5791200" y="297180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103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104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283" name="Group 345"/>
                <p:cNvGrpSpPr/>
                <p:nvPr/>
              </p:nvGrpSpPr>
              <p:grpSpPr>
                <a:xfrm>
                  <a:off x="5334000" y="3187630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95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6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8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84" name="Group 409"/>
                <p:cNvGrpSpPr/>
                <p:nvPr/>
              </p:nvGrpSpPr>
              <p:grpSpPr>
                <a:xfrm>
                  <a:off x="1981200" y="3044919"/>
                  <a:ext cx="914400" cy="490210"/>
                  <a:chOff x="2286000" y="3014990"/>
                  <a:chExt cx="914400" cy="490210"/>
                </a:xfrm>
              </p:grpSpPr>
              <p:grpSp>
                <p:nvGrpSpPr>
                  <p:cNvPr id="32" name="Group 424"/>
                  <p:cNvGrpSpPr/>
                  <p:nvPr/>
                </p:nvGrpSpPr>
                <p:grpSpPr>
                  <a:xfrm>
                    <a:off x="2514600" y="304800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93" name="Rectangle 92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94" name="Rectangle 93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33" name="Group 425"/>
                  <p:cNvGrpSpPr/>
                  <p:nvPr/>
                </p:nvGrpSpPr>
                <p:grpSpPr>
                  <a:xfrm>
                    <a:off x="2286000" y="301499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91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92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60" name="Group 410"/>
                <p:cNvGrpSpPr/>
                <p:nvPr/>
              </p:nvGrpSpPr>
              <p:grpSpPr>
                <a:xfrm>
                  <a:off x="3200400" y="3044919"/>
                  <a:ext cx="914400" cy="490210"/>
                  <a:chOff x="5791200" y="2971800"/>
                  <a:chExt cx="914400" cy="490210"/>
                </a:xfrm>
              </p:grpSpPr>
              <p:grpSp>
                <p:nvGrpSpPr>
                  <p:cNvPr id="61" name="Group 418"/>
                  <p:cNvGrpSpPr/>
                  <p:nvPr/>
                </p:nvGrpSpPr>
                <p:grpSpPr>
                  <a:xfrm>
                    <a:off x="6019800" y="300481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87" name="Rectangle 86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88" name="Rectangle 87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63" name="Group 419"/>
                  <p:cNvGrpSpPr/>
                  <p:nvPr/>
                </p:nvGrpSpPr>
                <p:grpSpPr>
                  <a:xfrm>
                    <a:off x="5791200" y="297180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85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86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289" name="Group 411"/>
                <p:cNvGrpSpPr/>
                <p:nvPr/>
              </p:nvGrpSpPr>
              <p:grpSpPr>
                <a:xfrm>
                  <a:off x="2743200" y="3187630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77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8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9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1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90" name="Group 597"/>
              <p:cNvGrpSpPr/>
              <p:nvPr/>
            </p:nvGrpSpPr>
            <p:grpSpPr>
              <a:xfrm>
                <a:off x="4572000" y="2895600"/>
                <a:ext cx="1219200" cy="162580"/>
                <a:chOff x="4572000" y="2895600"/>
                <a:chExt cx="1219200" cy="162580"/>
              </a:xfrm>
            </p:grpSpPr>
            <p:cxnSp>
              <p:nvCxnSpPr>
                <p:cNvPr id="68" name="Straight Connector 67"/>
                <p:cNvCxnSpPr/>
                <p:nvPr/>
              </p:nvCxnSpPr>
              <p:spPr bwMode="auto">
                <a:xfrm flipV="1">
                  <a:off x="4572000" y="2895600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91240B29-F687-4F45-9708-019B960494DF}">
                    <a14:hiddenLine xmlns:a14="http://schemas.microsoft.com/office/drawing/2010/main" xmlns="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9" name="Straight Connector 68"/>
                <p:cNvCxnSpPr/>
                <p:nvPr/>
              </p:nvCxnSpPr>
              <p:spPr bwMode="auto">
                <a:xfrm flipH="1" flipV="1">
                  <a:off x="5181600" y="2900649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91240B29-F687-4F45-9708-019B960494DF}">
                    <a14:hiddenLine xmlns:a14="http://schemas.microsoft.com/office/drawing/2010/main" xmlns="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91" name="Group 613"/>
              <p:cNvGrpSpPr/>
              <p:nvPr/>
            </p:nvGrpSpPr>
            <p:grpSpPr>
              <a:xfrm>
                <a:off x="1981200" y="2895600"/>
                <a:ext cx="1219200" cy="162580"/>
                <a:chOff x="4572000" y="2895600"/>
                <a:chExt cx="1219200" cy="162580"/>
              </a:xfrm>
            </p:grpSpPr>
            <p:cxnSp>
              <p:nvCxnSpPr>
                <p:cNvPr id="66" name="Straight Connector 65"/>
                <p:cNvCxnSpPr/>
                <p:nvPr/>
              </p:nvCxnSpPr>
              <p:spPr bwMode="auto">
                <a:xfrm flipV="1">
                  <a:off x="4572000" y="2895600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91240B29-F687-4F45-9708-019B960494DF}">
                    <a14:hiddenLine xmlns:a14="http://schemas.microsoft.com/office/drawing/2010/main" xmlns="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7" name="Straight Connector 66"/>
                <p:cNvCxnSpPr/>
                <p:nvPr/>
              </p:nvCxnSpPr>
              <p:spPr bwMode="auto">
                <a:xfrm flipH="1" flipV="1">
                  <a:off x="5181600" y="2900649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91240B29-F687-4F45-9708-019B960494DF}">
                    <a14:hiddenLine xmlns:a14="http://schemas.microsoft.com/office/drawing/2010/main" xmlns="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62" name="TextBox 61"/>
            <p:cNvSpPr txBox="1"/>
            <p:nvPr/>
          </p:nvSpPr>
          <p:spPr>
            <a:xfrm>
              <a:off x="3211605" y="2847201"/>
              <a:ext cx="1425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64</a:t>
              </a:r>
              <a:r>
                <a:rPr lang="en-US" sz="1200" baseline="30000" dirty="0" smtClean="0">
                  <a:solidFill>
                    <a:schemeClr val="tx2"/>
                  </a:solidFill>
                  <a:latin typeface="Lucida Console" pitchFamily="49" charset="0"/>
                </a:rPr>
                <a:t>2 </a:t>
              </a:r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=     4096</a:t>
              </a:r>
              <a:endParaRPr lang="en-US" sz="1200" dirty="0">
                <a:solidFill>
                  <a:schemeClr val="tx2"/>
                </a:solidFill>
                <a:latin typeface="Lucida Console" pitchFamily="49" charset="0"/>
              </a:endParaRPr>
            </a:p>
          </p:txBody>
        </p:sp>
      </p:grpSp>
      <p:grpSp>
        <p:nvGrpSpPr>
          <p:cNvPr id="297" name="Group 118"/>
          <p:cNvGrpSpPr/>
          <p:nvPr/>
        </p:nvGrpSpPr>
        <p:grpSpPr>
          <a:xfrm>
            <a:off x="914400" y="4136886"/>
            <a:ext cx="5943600" cy="614813"/>
            <a:chOff x="914400" y="3571220"/>
            <a:chExt cx="5943600" cy="614813"/>
          </a:xfrm>
        </p:grpSpPr>
        <p:grpSp>
          <p:nvGrpSpPr>
            <p:cNvPr id="300" name="Group 618"/>
            <p:cNvGrpSpPr/>
            <p:nvPr/>
          </p:nvGrpSpPr>
          <p:grpSpPr>
            <a:xfrm>
              <a:off x="914400" y="3571220"/>
              <a:ext cx="5943600" cy="614813"/>
              <a:chOff x="914400" y="3571220"/>
              <a:chExt cx="5943600" cy="614813"/>
            </a:xfrm>
          </p:grpSpPr>
          <p:grpSp>
            <p:nvGrpSpPr>
              <p:cNvPr id="301" name="Group 552"/>
              <p:cNvGrpSpPr/>
              <p:nvPr/>
            </p:nvGrpSpPr>
            <p:grpSpPr>
              <a:xfrm>
                <a:off x="914400" y="3695823"/>
                <a:ext cx="5943600" cy="490210"/>
                <a:chOff x="1371600" y="3694241"/>
                <a:chExt cx="5943600" cy="490210"/>
              </a:xfrm>
            </p:grpSpPr>
            <p:grpSp>
              <p:nvGrpSpPr>
                <p:cNvPr id="302" name="Group 365"/>
                <p:cNvGrpSpPr/>
                <p:nvPr/>
              </p:nvGrpSpPr>
              <p:grpSpPr>
                <a:xfrm>
                  <a:off x="1371600" y="3694241"/>
                  <a:ext cx="914400" cy="490210"/>
                  <a:chOff x="2286000" y="3014990"/>
                  <a:chExt cx="914400" cy="490210"/>
                </a:xfrm>
              </p:grpSpPr>
              <p:grpSp>
                <p:nvGrpSpPr>
                  <p:cNvPr id="303" name="Group 380"/>
                  <p:cNvGrpSpPr/>
                  <p:nvPr/>
                </p:nvGrpSpPr>
                <p:grpSpPr>
                  <a:xfrm>
                    <a:off x="2514600" y="304800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188" name="Rectangle 187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189" name="Rectangle 188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304" name="Group 381"/>
                  <p:cNvGrpSpPr/>
                  <p:nvPr/>
                </p:nvGrpSpPr>
                <p:grpSpPr>
                  <a:xfrm>
                    <a:off x="2286000" y="301499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186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187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305" name="Group 366"/>
                <p:cNvGrpSpPr/>
                <p:nvPr/>
              </p:nvGrpSpPr>
              <p:grpSpPr>
                <a:xfrm>
                  <a:off x="2590800" y="3694241"/>
                  <a:ext cx="914400" cy="490210"/>
                  <a:chOff x="5791200" y="2971800"/>
                  <a:chExt cx="914400" cy="490210"/>
                </a:xfrm>
              </p:grpSpPr>
              <p:grpSp>
                <p:nvGrpSpPr>
                  <p:cNvPr id="306" name="Group 374"/>
                  <p:cNvGrpSpPr/>
                  <p:nvPr/>
                </p:nvGrpSpPr>
                <p:grpSpPr>
                  <a:xfrm>
                    <a:off x="6019800" y="300481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182" name="Rectangle 181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183" name="Rectangle 182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307" name="Group 375"/>
                  <p:cNvGrpSpPr/>
                  <p:nvPr/>
                </p:nvGrpSpPr>
                <p:grpSpPr>
                  <a:xfrm>
                    <a:off x="5791200" y="297180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180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181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308" name="Group 367"/>
                <p:cNvGrpSpPr/>
                <p:nvPr/>
              </p:nvGrpSpPr>
              <p:grpSpPr>
                <a:xfrm>
                  <a:off x="2133600" y="3836952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172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3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6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7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9" name="Group 387"/>
                <p:cNvGrpSpPr/>
                <p:nvPr/>
              </p:nvGrpSpPr>
              <p:grpSpPr>
                <a:xfrm>
                  <a:off x="5181600" y="3694241"/>
                  <a:ext cx="914400" cy="490210"/>
                  <a:chOff x="2286000" y="3014990"/>
                  <a:chExt cx="914400" cy="490210"/>
                </a:xfrm>
              </p:grpSpPr>
              <p:grpSp>
                <p:nvGrpSpPr>
                  <p:cNvPr id="310" name="Group 402"/>
                  <p:cNvGrpSpPr/>
                  <p:nvPr/>
                </p:nvGrpSpPr>
                <p:grpSpPr>
                  <a:xfrm>
                    <a:off x="2514600" y="304800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170" name="Rectangle 169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171" name="Rectangle 170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311" name="Group 403"/>
                  <p:cNvGrpSpPr/>
                  <p:nvPr/>
                </p:nvGrpSpPr>
                <p:grpSpPr>
                  <a:xfrm>
                    <a:off x="2286000" y="301499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168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169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312" name="Group 388"/>
                <p:cNvGrpSpPr/>
                <p:nvPr/>
              </p:nvGrpSpPr>
              <p:grpSpPr>
                <a:xfrm>
                  <a:off x="6400800" y="3694241"/>
                  <a:ext cx="914400" cy="490210"/>
                  <a:chOff x="5791200" y="2971800"/>
                  <a:chExt cx="914400" cy="490210"/>
                </a:xfrm>
              </p:grpSpPr>
              <p:grpSp>
                <p:nvGrpSpPr>
                  <p:cNvPr id="313" name="Group 396"/>
                  <p:cNvGrpSpPr/>
                  <p:nvPr/>
                </p:nvGrpSpPr>
                <p:grpSpPr>
                  <a:xfrm>
                    <a:off x="6019800" y="300481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164" name="Rectangle 163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165" name="Rectangle 164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314" name="Group 397"/>
                  <p:cNvGrpSpPr/>
                  <p:nvPr/>
                </p:nvGrpSpPr>
                <p:grpSpPr>
                  <a:xfrm>
                    <a:off x="5791200" y="297180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162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163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315" name="Group 389"/>
                <p:cNvGrpSpPr/>
                <p:nvPr/>
              </p:nvGrpSpPr>
              <p:grpSpPr>
                <a:xfrm>
                  <a:off x="5943600" y="3836952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154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7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8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9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6" name="Group 551"/>
                <p:cNvGrpSpPr/>
                <p:nvPr/>
              </p:nvGrpSpPr>
              <p:grpSpPr>
                <a:xfrm>
                  <a:off x="3352800" y="3836952"/>
                  <a:ext cx="1981200" cy="204788"/>
                  <a:chOff x="3352800" y="3836952"/>
                  <a:chExt cx="1981200" cy="204788"/>
                </a:xfrm>
              </p:grpSpPr>
              <p:sp>
                <p:nvSpPr>
                  <p:cNvPr id="136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33528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7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33528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35814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9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35814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0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38100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1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38100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2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0386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0386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2672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2672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6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4958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7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4958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7244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7244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9530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9530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51816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51816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7" name="Group 598"/>
              <p:cNvGrpSpPr/>
              <p:nvPr/>
            </p:nvGrpSpPr>
            <p:grpSpPr>
              <a:xfrm>
                <a:off x="5181600" y="3571220"/>
                <a:ext cx="1219200" cy="162580"/>
                <a:chOff x="4572000" y="2895600"/>
                <a:chExt cx="1219200" cy="162580"/>
              </a:xfrm>
            </p:grpSpPr>
            <p:cxnSp>
              <p:nvCxnSpPr>
                <p:cNvPr id="127" name="Straight Connector 126"/>
                <p:cNvCxnSpPr/>
                <p:nvPr/>
              </p:nvCxnSpPr>
              <p:spPr bwMode="auto">
                <a:xfrm flipV="1">
                  <a:off x="4572000" y="2895600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91240B29-F687-4F45-9708-019B960494DF}">
                    <a14:hiddenLine xmlns:a14="http://schemas.microsoft.com/office/drawing/2010/main" xmlns="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8" name="Straight Connector 127"/>
                <p:cNvCxnSpPr/>
                <p:nvPr/>
              </p:nvCxnSpPr>
              <p:spPr bwMode="auto">
                <a:xfrm flipH="1" flipV="1">
                  <a:off x="5181600" y="2900649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91240B29-F687-4F45-9708-019B960494DF}">
                    <a14:hiddenLine xmlns:a14="http://schemas.microsoft.com/office/drawing/2010/main" xmlns="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318" name="Group 604"/>
              <p:cNvGrpSpPr/>
              <p:nvPr/>
            </p:nvGrpSpPr>
            <p:grpSpPr>
              <a:xfrm>
                <a:off x="1371600" y="3571220"/>
                <a:ext cx="1219200" cy="162580"/>
                <a:chOff x="4572000" y="2895600"/>
                <a:chExt cx="1219200" cy="162580"/>
              </a:xfrm>
            </p:grpSpPr>
            <p:cxnSp>
              <p:nvCxnSpPr>
                <p:cNvPr id="125" name="Straight Connector 124"/>
                <p:cNvCxnSpPr/>
                <p:nvPr/>
              </p:nvCxnSpPr>
              <p:spPr bwMode="auto">
                <a:xfrm flipV="1">
                  <a:off x="4572000" y="2895600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91240B29-F687-4F45-9708-019B960494DF}">
                    <a14:hiddenLine xmlns:a14="http://schemas.microsoft.com/office/drawing/2010/main" xmlns="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6" name="Straight Connector 125"/>
                <p:cNvCxnSpPr/>
                <p:nvPr/>
              </p:nvCxnSpPr>
              <p:spPr bwMode="auto">
                <a:xfrm flipH="1" flipV="1">
                  <a:off x="5181600" y="2900649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91240B29-F687-4F45-9708-019B960494DF}">
                    <a14:hiddenLine xmlns:a14="http://schemas.microsoft.com/office/drawing/2010/main" xmlns="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121" name="TextBox 120"/>
            <p:cNvSpPr txBox="1"/>
            <p:nvPr/>
          </p:nvSpPr>
          <p:spPr>
            <a:xfrm>
              <a:off x="3211605" y="3581400"/>
              <a:ext cx="1425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64</a:t>
              </a:r>
              <a:r>
                <a:rPr lang="en-US" sz="1200" baseline="30000" dirty="0" smtClean="0">
                  <a:solidFill>
                    <a:schemeClr val="tx2"/>
                  </a:solidFill>
                  <a:latin typeface="Lucida Console" pitchFamily="49" charset="0"/>
                </a:rPr>
                <a:t>3 </a:t>
              </a:r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=   262144</a:t>
              </a:r>
              <a:endParaRPr lang="en-US" sz="1200" dirty="0">
                <a:solidFill>
                  <a:schemeClr val="tx2"/>
                </a:solidFill>
                <a:latin typeface="Lucida Console" pitchFamily="49" charset="0"/>
              </a:endParaRPr>
            </a:p>
          </p:txBody>
        </p:sp>
      </p:grpSp>
      <p:grpSp>
        <p:nvGrpSpPr>
          <p:cNvPr id="319" name="Group 189"/>
          <p:cNvGrpSpPr/>
          <p:nvPr/>
        </p:nvGrpSpPr>
        <p:grpSpPr>
          <a:xfrm>
            <a:off x="304800" y="4756666"/>
            <a:ext cx="7162800" cy="642774"/>
            <a:chOff x="304800" y="4191000"/>
            <a:chExt cx="7162800" cy="642774"/>
          </a:xfrm>
        </p:grpSpPr>
        <p:grpSp>
          <p:nvGrpSpPr>
            <p:cNvPr id="64" name="Group 619"/>
            <p:cNvGrpSpPr/>
            <p:nvPr/>
          </p:nvGrpSpPr>
          <p:grpSpPr>
            <a:xfrm>
              <a:off x="304800" y="4191000"/>
              <a:ext cx="7162800" cy="642774"/>
              <a:chOff x="304800" y="4191000"/>
              <a:chExt cx="7162800" cy="642774"/>
            </a:xfrm>
          </p:grpSpPr>
          <p:grpSp>
            <p:nvGrpSpPr>
              <p:cNvPr id="65" name="Group 588"/>
              <p:cNvGrpSpPr/>
              <p:nvPr/>
            </p:nvGrpSpPr>
            <p:grpSpPr>
              <a:xfrm>
                <a:off x="304800" y="4343564"/>
                <a:ext cx="7162800" cy="490210"/>
                <a:chOff x="762000" y="4343564"/>
                <a:chExt cx="7162800" cy="490210"/>
              </a:xfrm>
            </p:grpSpPr>
            <p:grpSp>
              <p:nvGrpSpPr>
                <p:cNvPr id="70" name="Group 329"/>
                <p:cNvGrpSpPr/>
                <p:nvPr/>
              </p:nvGrpSpPr>
              <p:grpSpPr>
                <a:xfrm>
                  <a:off x="762000" y="4343564"/>
                  <a:ext cx="914400" cy="490210"/>
                  <a:chOff x="2286000" y="3014990"/>
                  <a:chExt cx="914400" cy="490210"/>
                </a:xfrm>
              </p:grpSpPr>
              <p:grpSp>
                <p:nvGrpSpPr>
                  <p:cNvPr id="71" name="Group 276"/>
                  <p:cNvGrpSpPr/>
                  <p:nvPr/>
                </p:nvGrpSpPr>
                <p:grpSpPr>
                  <a:xfrm>
                    <a:off x="2514600" y="304800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273" name="Rectangle 272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274" name="Rectangle 273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72" name="Group 279"/>
                  <p:cNvGrpSpPr/>
                  <p:nvPr/>
                </p:nvGrpSpPr>
                <p:grpSpPr>
                  <a:xfrm>
                    <a:off x="2286000" y="301499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271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272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73" name="Group 325"/>
                <p:cNvGrpSpPr/>
                <p:nvPr/>
              </p:nvGrpSpPr>
              <p:grpSpPr>
                <a:xfrm>
                  <a:off x="1981200" y="4343564"/>
                  <a:ext cx="914400" cy="490210"/>
                  <a:chOff x="5791200" y="2971800"/>
                  <a:chExt cx="914400" cy="490210"/>
                </a:xfrm>
              </p:grpSpPr>
              <p:grpSp>
                <p:nvGrpSpPr>
                  <p:cNvPr id="74" name="Group 300"/>
                  <p:cNvGrpSpPr/>
                  <p:nvPr/>
                </p:nvGrpSpPr>
                <p:grpSpPr>
                  <a:xfrm>
                    <a:off x="6019800" y="300481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267" name="Rectangle 266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268" name="Rectangle 267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75" name="Group 303"/>
                  <p:cNvGrpSpPr/>
                  <p:nvPr/>
                </p:nvGrpSpPr>
                <p:grpSpPr>
                  <a:xfrm>
                    <a:off x="5791200" y="297180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265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266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76" name="Group 318"/>
                <p:cNvGrpSpPr/>
                <p:nvPr/>
              </p:nvGrpSpPr>
              <p:grpSpPr>
                <a:xfrm>
                  <a:off x="1524000" y="4486275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257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8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9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0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1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2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3" name="Group 445"/>
                <p:cNvGrpSpPr/>
                <p:nvPr/>
              </p:nvGrpSpPr>
              <p:grpSpPr>
                <a:xfrm>
                  <a:off x="5791200" y="4343564"/>
                  <a:ext cx="914400" cy="490210"/>
                  <a:chOff x="2286000" y="3014990"/>
                  <a:chExt cx="914400" cy="490210"/>
                </a:xfrm>
              </p:grpSpPr>
              <p:grpSp>
                <p:nvGrpSpPr>
                  <p:cNvPr id="84" name="Group 460"/>
                  <p:cNvGrpSpPr/>
                  <p:nvPr/>
                </p:nvGrpSpPr>
                <p:grpSpPr>
                  <a:xfrm>
                    <a:off x="2514600" y="304800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255" name="Rectangle 254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256" name="Rectangle 255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89" name="Group 461"/>
                  <p:cNvGrpSpPr/>
                  <p:nvPr/>
                </p:nvGrpSpPr>
                <p:grpSpPr>
                  <a:xfrm>
                    <a:off x="2286000" y="301499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253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254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90" name="Group 446"/>
                <p:cNvGrpSpPr/>
                <p:nvPr/>
              </p:nvGrpSpPr>
              <p:grpSpPr>
                <a:xfrm>
                  <a:off x="7010400" y="4343564"/>
                  <a:ext cx="914400" cy="490210"/>
                  <a:chOff x="5791200" y="2971800"/>
                  <a:chExt cx="914400" cy="490210"/>
                </a:xfrm>
              </p:grpSpPr>
              <p:grpSp>
                <p:nvGrpSpPr>
                  <p:cNvPr id="101" name="Group 454"/>
                  <p:cNvGrpSpPr/>
                  <p:nvPr/>
                </p:nvGrpSpPr>
                <p:grpSpPr>
                  <a:xfrm>
                    <a:off x="6019800" y="300481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249" name="Rectangle 248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250" name="Rectangle 249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102" name="Group 455"/>
                  <p:cNvGrpSpPr/>
                  <p:nvPr/>
                </p:nvGrpSpPr>
                <p:grpSpPr>
                  <a:xfrm>
                    <a:off x="5791200" y="297180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247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248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107" name="Group 447"/>
                <p:cNvGrpSpPr/>
                <p:nvPr/>
              </p:nvGrpSpPr>
              <p:grpSpPr>
                <a:xfrm>
                  <a:off x="6553200" y="4486275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239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0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1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2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3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4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" name="Group 553"/>
                <p:cNvGrpSpPr/>
                <p:nvPr/>
              </p:nvGrpSpPr>
              <p:grpSpPr>
                <a:xfrm>
                  <a:off x="2743200" y="4486275"/>
                  <a:ext cx="3124200" cy="204788"/>
                  <a:chOff x="2743200" y="4486275"/>
                  <a:chExt cx="3124200" cy="204788"/>
                </a:xfrm>
              </p:grpSpPr>
              <p:grpSp>
                <p:nvGrpSpPr>
                  <p:cNvPr id="119" name="Group 466"/>
                  <p:cNvGrpSpPr/>
                  <p:nvPr/>
                </p:nvGrpSpPr>
                <p:grpSpPr>
                  <a:xfrm>
                    <a:off x="2743200" y="4486275"/>
                    <a:ext cx="609600" cy="204788"/>
                    <a:chOff x="4343400" y="2667000"/>
                    <a:chExt cx="609600" cy="204788"/>
                  </a:xfrm>
                </p:grpSpPr>
                <p:sp>
                  <p:nvSpPr>
                    <p:cNvPr id="233" name="AutoShap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7" name="AutoShap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8" name="AutoShap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0" name="Group 473"/>
                  <p:cNvGrpSpPr/>
                  <p:nvPr/>
                </p:nvGrpSpPr>
                <p:grpSpPr>
                  <a:xfrm>
                    <a:off x="3429000" y="4486275"/>
                    <a:ext cx="609600" cy="204788"/>
                    <a:chOff x="4343400" y="2667000"/>
                    <a:chExt cx="609600" cy="204788"/>
                  </a:xfrm>
                </p:grpSpPr>
                <p:sp>
                  <p:nvSpPr>
                    <p:cNvPr id="227" name="AutoShap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9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" name="AutoShap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2" name="AutoShap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2" name="Group 480"/>
                  <p:cNvGrpSpPr/>
                  <p:nvPr/>
                </p:nvGrpSpPr>
                <p:grpSpPr>
                  <a:xfrm>
                    <a:off x="4114800" y="4486275"/>
                    <a:ext cx="609600" cy="204788"/>
                    <a:chOff x="4343400" y="2667000"/>
                    <a:chExt cx="609600" cy="204788"/>
                  </a:xfrm>
                </p:grpSpPr>
                <p:sp>
                  <p:nvSpPr>
                    <p:cNvPr id="221" name="AutoShap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" name="AutoShap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" name="AutoShap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3" name="Group 487"/>
                  <p:cNvGrpSpPr/>
                  <p:nvPr/>
                </p:nvGrpSpPr>
                <p:grpSpPr>
                  <a:xfrm>
                    <a:off x="4800600" y="4486275"/>
                    <a:ext cx="609600" cy="204788"/>
                    <a:chOff x="4343400" y="2667000"/>
                    <a:chExt cx="609600" cy="204788"/>
                  </a:xfrm>
                </p:grpSpPr>
                <p:sp>
                  <p:nvSpPr>
                    <p:cNvPr id="215" name="AutoShap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8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9" name="AutoShap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0" name="AutoShap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1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5486400" y="4562475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5486400" y="4486275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5715000" y="4562475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5715000" y="4486275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4" name="Group 601"/>
              <p:cNvGrpSpPr/>
              <p:nvPr/>
            </p:nvGrpSpPr>
            <p:grpSpPr>
              <a:xfrm>
                <a:off x="5791200" y="4191000"/>
                <a:ext cx="1219200" cy="162580"/>
                <a:chOff x="4572000" y="2895600"/>
                <a:chExt cx="1219200" cy="162580"/>
              </a:xfrm>
            </p:grpSpPr>
            <p:cxnSp>
              <p:nvCxnSpPr>
                <p:cNvPr id="198" name="Straight Connector 197"/>
                <p:cNvCxnSpPr/>
                <p:nvPr/>
              </p:nvCxnSpPr>
              <p:spPr bwMode="auto">
                <a:xfrm flipV="1">
                  <a:off x="4572000" y="2895600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91240B29-F687-4F45-9708-019B960494DF}">
                    <a14:hiddenLine xmlns:a14="http://schemas.microsoft.com/office/drawing/2010/main" xmlns="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9" name="Straight Connector 198"/>
                <p:cNvCxnSpPr/>
                <p:nvPr/>
              </p:nvCxnSpPr>
              <p:spPr bwMode="auto">
                <a:xfrm flipH="1" flipV="1">
                  <a:off x="5181600" y="2900649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91240B29-F687-4F45-9708-019B960494DF}">
                    <a14:hiddenLine xmlns:a14="http://schemas.microsoft.com/office/drawing/2010/main" xmlns="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29" name="Group 607"/>
              <p:cNvGrpSpPr/>
              <p:nvPr/>
            </p:nvGrpSpPr>
            <p:grpSpPr>
              <a:xfrm>
                <a:off x="762000" y="4191000"/>
                <a:ext cx="1219200" cy="162580"/>
                <a:chOff x="4572000" y="2895600"/>
                <a:chExt cx="1219200" cy="162580"/>
              </a:xfrm>
            </p:grpSpPr>
            <p:cxnSp>
              <p:nvCxnSpPr>
                <p:cNvPr id="196" name="Straight Connector 195"/>
                <p:cNvCxnSpPr/>
                <p:nvPr/>
              </p:nvCxnSpPr>
              <p:spPr bwMode="auto">
                <a:xfrm flipV="1">
                  <a:off x="4572000" y="2895600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91240B29-F687-4F45-9708-019B960494DF}">
                    <a14:hiddenLine xmlns:a14="http://schemas.microsoft.com/office/drawing/2010/main" xmlns="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7" name="Straight Connector 196"/>
                <p:cNvCxnSpPr/>
                <p:nvPr/>
              </p:nvCxnSpPr>
              <p:spPr bwMode="auto">
                <a:xfrm flipH="1" flipV="1">
                  <a:off x="5181600" y="2900649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91240B29-F687-4F45-9708-019B960494DF}">
                    <a14:hiddenLine xmlns:a14="http://schemas.microsoft.com/office/drawing/2010/main" xmlns="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192" name="TextBox 191"/>
            <p:cNvSpPr txBox="1"/>
            <p:nvPr/>
          </p:nvSpPr>
          <p:spPr>
            <a:xfrm>
              <a:off x="3243665" y="4191000"/>
              <a:ext cx="13612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64</a:t>
              </a:r>
              <a:r>
                <a:rPr lang="en-US" sz="1200" baseline="30000" dirty="0" smtClean="0">
                  <a:solidFill>
                    <a:schemeClr val="tx2"/>
                  </a:solidFill>
                  <a:latin typeface="Lucida Console" pitchFamily="49" charset="0"/>
                </a:rPr>
                <a:t>4 </a:t>
              </a:r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= </a:t>
              </a:r>
              <a:r>
                <a:rPr lang="en-US" sz="1200" dirty="0" smtClean="0">
                  <a:solidFill>
                    <a:schemeClr val="tx2"/>
                  </a:solidFill>
                </a:rPr>
                <a:t>16777216</a:t>
              </a:r>
              <a:endParaRPr lang="en-US" sz="1200" dirty="0">
                <a:solidFill>
                  <a:schemeClr val="tx2"/>
                </a:solidFill>
                <a:latin typeface="Lucida Console" pitchFamily="49" charset="0"/>
              </a:endParaRPr>
            </a:p>
          </p:txBody>
        </p:sp>
      </p:grpSp>
      <p:sp>
        <p:nvSpPr>
          <p:cNvPr id="275" name="Text Box 34"/>
          <p:cNvSpPr txBox="1">
            <a:spLocks noChangeArrowheads="1"/>
          </p:cNvSpPr>
          <p:nvPr/>
        </p:nvSpPr>
        <p:spPr bwMode="auto">
          <a:xfrm>
            <a:off x="7344849" y="2242066"/>
            <a:ext cx="120315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Manager</a:t>
            </a:r>
            <a:r>
              <a:rPr lang="en-US" sz="1600" b="1" baseline="30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endParaRPr lang="en-US" sz="1600" b="1" baseline="30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dirty="0">
                <a:solidFill>
                  <a:schemeClr val="tx2"/>
                </a:solidFill>
              </a:rPr>
              <a:t>(Root </a:t>
            </a:r>
            <a:r>
              <a:rPr lang="en-US" sz="1600" dirty="0" smtClean="0">
                <a:solidFill>
                  <a:schemeClr val="tx2"/>
                </a:solidFill>
              </a:rPr>
              <a:t>Node)</a:t>
            </a:r>
          </a:p>
        </p:txBody>
      </p:sp>
      <p:sp>
        <p:nvSpPr>
          <p:cNvPr id="276" name="Text Box 36"/>
          <p:cNvSpPr txBox="1">
            <a:spLocks noChangeArrowheads="1"/>
          </p:cNvSpPr>
          <p:nvPr/>
        </p:nvSpPr>
        <p:spPr bwMode="auto">
          <a:xfrm>
            <a:off x="7260980" y="4832866"/>
            <a:ext cx="1370888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Data Server</a:t>
            </a:r>
          </a:p>
          <a:p>
            <a:pPr algn="ctr"/>
            <a:r>
              <a:rPr lang="en-US" sz="1600" dirty="0">
                <a:solidFill>
                  <a:schemeClr val="tx2"/>
                </a:solidFill>
              </a:rPr>
              <a:t>(Leaf Nodes)</a:t>
            </a:r>
          </a:p>
        </p:txBody>
      </p:sp>
      <p:sp>
        <p:nvSpPr>
          <p:cNvPr id="277" name="Text Box 36"/>
          <p:cNvSpPr txBox="1">
            <a:spLocks noChangeArrowheads="1"/>
          </p:cNvSpPr>
          <p:nvPr/>
        </p:nvSpPr>
        <p:spPr bwMode="auto">
          <a:xfrm>
            <a:off x="7140755" y="3613666"/>
            <a:ext cx="1611339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Supervisors</a:t>
            </a:r>
            <a:endParaRPr lang="en-US" sz="1600" dirty="0">
              <a:solidFill>
                <a:schemeClr val="tx2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(Interior Nodes)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2891513" y="5681246"/>
            <a:ext cx="3047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How does a client get to a leaf?</a:t>
            </a:r>
            <a:endParaRPr lang="en-US" sz="1200" dirty="0">
              <a:solidFill>
                <a:schemeClr val="tx2"/>
              </a:solidFill>
            </a:endParaRPr>
          </a:p>
        </p:txBody>
      </p:sp>
      <p:grpSp>
        <p:nvGrpSpPr>
          <p:cNvPr id="130" name="Group 281"/>
          <p:cNvGrpSpPr/>
          <p:nvPr/>
        </p:nvGrpSpPr>
        <p:grpSpPr>
          <a:xfrm>
            <a:off x="3962400" y="2056656"/>
            <a:ext cx="914400" cy="490210"/>
            <a:chOff x="3657600" y="1795790"/>
            <a:chExt cx="914400" cy="490210"/>
          </a:xfrm>
        </p:grpSpPr>
        <p:grpSp>
          <p:nvGrpSpPr>
            <p:cNvPr id="131" name="Group 268"/>
            <p:cNvGrpSpPr/>
            <p:nvPr/>
          </p:nvGrpSpPr>
          <p:grpSpPr>
            <a:xfrm>
              <a:off x="3886200" y="1828800"/>
              <a:ext cx="457200" cy="457200"/>
              <a:chOff x="5105400" y="1828800"/>
              <a:chExt cx="457200" cy="457200"/>
            </a:xfrm>
          </p:grpSpPr>
          <p:sp>
            <p:nvSpPr>
              <p:cNvPr id="287" name="Rectangle 286"/>
              <p:cNvSpPr/>
              <p:nvPr/>
            </p:nvSpPr>
            <p:spPr bwMode="auto">
              <a:xfrm>
                <a:off x="5105400" y="1828800"/>
                <a:ext cx="457200" cy="22860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 bwMode="auto">
              <a:xfrm>
                <a:off x="5105400" y="2057400"/>
                <a:ext cx="457200" cy="2286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</p:grpSp>
        <p:grpSp>
          <p:nvGrpSpPr>
            <p:cNvPr id="132" name="Group 267"/>
            <p:cNvGrpSpPr/>
            <p:nvPr/>
          </p:nvGrpSpPr>
          <p:grpSpPr>
            <a:xfrm>
              <a:off x="3657600" y="1795790"/>
              <a:ext cx="914400" cy="490210"/>
              <a:chOff x="4876800" y="1795790"/>
              <a:chExt cx="914400" cy="490210"/>
            </a:xfrm>
          </p:grpSpPr>
          <p:sp>
            <p:nvSpPr>
              <p:cNvPr id="285" name="Text Box 6"/>
              <p:cNvSpPr txBox="1">
                <a:spLocks noChangeArrowheads="1"/>
              </p:cNvSpPr>
              <p:nvPr/>
            </p:nvSpPr>
            <p:spPr bwMode="auto">
              <a:xfrm>
                <a:off x="4876800" y="1795790"/>
                <a:ext cx="9144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xrootd</a:t>
                </a:r>
                <a:endParaRPr 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  <p:sp>
            <p:nvSpPr>
              <p:cNvPr id="286" name="Text Box 4"/>
              <p:cNvSpPr txBox="1">
                <a:spLocks noChangeArrowheads="1"/>
              </p:cNvSpPr>
              <p:nvPr/>
            </p:nvSpPr>
            <p:spPr bwMode="auto">
              <a:xfrm>
                <a:off x="4991100" y="2024390"/>
                <a:ext cx="6858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cmsd</a:t>
                </a:r>
                <a:endParaRPr lang="en-US" sz="11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</p:grpSp>
      </p:grpSp>
      <p:grpSp>
        <p:nvGrpSpPr>
          <p:cNvPr id="133" name="Group 288"/>
          <p:cNvGrpSpPr/>
          <p:nvPr/>
        </p:nvGrpSpPr>
        <p:grpSpPr>
          <a:xfrm>
            <a:off x="4495800" y="1795046"/>
            <a:ext cx="914400" cy="490210"/>
            <a:chOff x="3657600" y="1795790"/>
            <a:chExt cx="914400" cy="490210"/>
          </a:xfrm>
        </p:grpSpPr>
        <p:grpSp>
          <p:nvGrpSpPr>
            <p:cNvPr id="134" name="Group 268"/>
            <p:cNvGrpSpPr/>
            <p:nvPr/>
          </p:nvGrpSpPr>
          <p:grpSpPr>
            <a:xfrm>
              <a:off x="3886200" y="1828800"/>
              <a:ext cx="457200" cy="457200"/>
              <a:chOff x="5105400" y="1828800"/>
              <a:chExt cx="457200" cy="457200"/>
            </a:xfrm>
          </p:grpSpPr>
          <p:sp>
            <p:nvSpPr>
              <p:cNvPr id="294" name="Rectangle 293"/>
              <p:cNvSpPr/>
              <p:nvPr/>
            </p:nvSpPr>
            <p:spPr bwMode="auto">
              <a:xfrm>
                <a:off x="5105400" y="1828800"/>
                <a:ext cx="457200" cy="22860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sp>
            <p:nvSpPr>
              <p:cNvPr id="295" name="Rectangle 294"/>
              <p:cNvSpPr/>
              <p:nvPr/>
            </p:nvSpPr>
            <p:spPr bwMode="auto">
              <a:xfrm>
                <a:off x="5105400" y="2057400"/>
                <a:ext cx="457200" cy="2286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</p:grpSp>
        <p:grpSp>
          <p:nvGrpSpPr>
            <p:cNvPr id="135" name="Group 267"/>
            <p:cNvGrpSpPr/>
            <p:nvPr/>
          </p:nvGrpSpPr>
          <p:grpSpPr>
            <a:xfrm>
              <a:off x="3657600" y="1795790"/>
              <a:ext cx="914400" cy="490210"/>
              <a:chOff x="4876800" y="1795790"/>
              <a:chExt cx="914400" cy="490210"/>
            </a:xfrm>
          </p:grpSpPr>
          <p:sp>
            <p:nvSpPr>
              <p:cNvPr id="292" name="Text Box 6"/>
              <p:cNvSpPr txBox="1">
                <a:spLocks noChangeArrowheads="1"/>
              </p:cNvSpPr>
              <p:nvPr/>
            </p:nvSpPr>
            <p:spPr bwMode="auto">
              <a:xfrm>
                <a:off x="4876800" y="1795790"/>
                <a:ext cx="9144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xrootd</a:t>
                </a:r>
                <a:endParaRPr 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  <p:sp>
            <p:nvSpPr>
              <p:cNvPr id="293" name="Text Box 4"/>
              <p:cNvSpPr txBox="1">
                <a:spLocks noChangeArrowheads="1"/>
              </p:cNvSpPr>
              <p:nvPr/>
            </p:nvSpPr>
            <p:spPr bwMode="auto">
              <a:xfrm>
                <a:off x="4991100" y="2024390"/>
                <a:ext cx="6858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cmsd</a:t>
                </a:r>
                <a:endParaRPr lang="en-US" sz="11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</p:grpSp>
      </p:grpSp>
      <p:grpSp>
        <p:nvGrpSpPr>
          <p:cNvPr id="160" name="Group 306"/>
          <p:cNvGrpSpPr/>
          <p:nvPr/>
        </p:nvGrpSpPr>
        <p:grpSpPr>
          <a:xfrm>
            <a:off x="7374924" y="381000"/>
            <a:ext cx="1143000" cy="1066800"/>
            <a:chOff x="7467600" y="381000"/>
            <a:chExt cx="1143000" cy="1066800"/>
          </a:xfrm>
        </p:grpSpPr>
        <p:sp>
          <p:nvSpPr>
            <p:cNvPr id="298" name="Cube 297"/>
            <p:cNvSpPr/>
            <p:nvPr/>
          </p:nvSpPr>
          <p:spPr bwMode="auto">
            <a:xfrm>
              <a:off x="7467600" y="838200"/>
              <a:ext cx="1143000" cy="609600"/>
            </a:xfrm>
            <a:prstGeom prst="cube">
              <a:avLst/>
            </a:prstGeom>
            <a:solidFill>
              <a:srgbClr val="92D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rPr>
                <a:t>cmsd</a:t>
              </a:r>
            </a:p>
          </p:txBody>
        </p:sp>
        <p:sp>
          <p:nvSpPr>
            <p:cNvPr id="299" name="Cube 298"/>
            <p:cNvSpPr/>
            <p:nvPr/>
          </p:nvSpPr>
          <p:spPr bwMode="auto">
            <a:xfrm>
              <a:off x="7467600" y="381000"/>
              <a:ext cx="1143000" cy="609600"/>
            </a:xfrm>
            <a:prstGeom prst="cube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rPr>
                <a:t>xrootd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</p:grpSp>
      <p:sp>
        <p:nvSpPr>
          <p:cNvPr id="321" name="TextBox 320"/>
          <p:cNvSpPr txBox="1"/>
          <p:nvPr/>
        </p:nvSpPr>
        <p:spPr>
          <a:xfrm>
            <a:off x="1014562" y="1676400"/>
            <a:ext cx="272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We will be supporting B</a:t>
            </a:r>
            <a:r>
              <a:rPr lang="en-US" sz="12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128 </a:t>
            </a:r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Trees</a:t>
            </a:r>
          </a:p>
          <a:p>
            <a:pPr algn="ctr"/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capacity with half the supervisors</a:t>
            </a:r>
            <a:endParaRPr lang="en-US" sz="1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533400" y="6096000"/>
            <a:ext cx="5177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baseline="30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</a:t>
            </a:r>
            <a:r>
              <a:rPr lang="en-US" sz="1200" i="1" dirty="0" smtClean="0">
                <a:solidFill>
                  <a:srgbClr val="000000"/>
                </a:solidFill>
                <a:latin typeface="Palatino Linotype" pitchFamily="18" charset="0"/>
              </a:rPr>
              <a:t>Managers are also called redirectors but in practice any node is able to redirect</a:t>
            </a:r>
            <a:endParaRPr lang="en-US" sz="1200" i="1" dirty="0">
              <a:solidFill>
                <a:srgbClr val="000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2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" grpId="0" animBg="1"/>
      <p:bldP spid="13" grpId="0" animBg="1"/>
      <p:bldP spid="13" grpId="1" animBg="1"/>
      <p:bldP spid="275" grpId="0"/>
      <p:bldP spid="275" grpId="1"/>
      <p:bldP spid="276" grpId="0"/>
      <p:bldP spid="276" grpId="1"/>
      <p:bldP spid="277" grpId="0"/>
      <p:bldP spid="277" grpId="1"/>
      <p:bldP spid="281" grpId="0"/>
      <p:bldP spid="321" grpId="0"/>
      <p:bldP spid="32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read/write sync vs. </a:t>
            </a:r>
            <a:r>
              <a:rPr lang="en-US" dirty="0" err="1" smtClean="0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hecksum processing restricts I/O size</a:t>
            </a:r>
          </a:p>
          <a:p>
            <a:pPr lvl="1"/>
            <a:r>
              <a:rPr lang="en-US" dirty="0" smtClean="0"/>
              <a:t>Sync: </a:t>
            </a:r>
            <a:r>
              <a:rPr lang="en-US" dirty="0" smtClean="0"/>
              <a:t>2,093,056 max bytes per I/O </a:t>
            </a:r>
            <a:r>
              <a:rPr lang="en-US" dirty="0" err="1" smtClean="0"/>
              <a:t>seg</a:t>
            </a:r>
            <a:endParaRPr lang="en-US" dirty="0" smtClean="0"/>
          </a:p>
          <a:p>
            <a:pPr lvl="2"/>
            <a:r>
              <a:rPr lang="en-US" dirty="0" smtClean="0"/>
              <a:t>Accounts for checksum overhead</a:t>
            </a:r>
          </a:p>
          <a:p>
            <a:pPr lvl="3"/>
            <a:r>
              <a:rPr lang="en-US" dirty="0" smtClean="0"/>
              <a:t>Data + checksums ~= 2 MB (max default buffer size)</a:t>
            </a:r>
          </a:p>
          <a:p>
            <a:pPr lvl="4"/>
            <a:r>
              <a:rPr lang="en-US" dirty="0" smtClean="0"/>
              <a:t>2093056/4096 = 511</a:t>
            </a:r>
          </a:p>
          <a:p>
            <a:pPr lvl="4"/>
            <a:r>
              <a:rPr lang="en-US" dirty="0" smtClean="0"/>
              <a:t>511*4+2093056 </a:t>
            </a:r>
            <a:r>
              <a:rPr lang="en-US" dirty="0" smtClean="0"/>
              <a:t>= </a:t>
            </a:r>
            <a:r>
              <a:rPr lang="en-US" dirty="0" smtClean="0"/>
              <a:t>2095100</a:t>
            </a:r>
          </a:p>
          <a:p>
            <a:pPr lvl="5"/>
            <a:r>
              <a:rPr lang="en-US" dirty="0" smtClean="0">
                <a:solidFill>
                  <a:srgbClr val="000000"/>
                </a:solidFill>
                <a:latin typeface="Palatino Linotype" pitchFamily="18" charset="0"/>
              </a:rPr>
              <a:t>52 bytes shy of 2MB</a:t>
            </a:r>
          </a:p>
          <a:p>
            <a:pPr lvl="1"/>
            <a:r>
              <a:rPr lang="en-US" dirty="0" err="1" smtClean="0"/>
              <a:t>Async</a:t>
            </a:r>
            <a:r>
              <a:rPr lang="en-US" dirty="0" smtClean="0"/>
              <a:t>: 64K per I/O segment</a:t>
            </a:r>
          </a:p>
          <a:p>
            <a:pPr lvl="2"/>
            <a:r>
              <a:rPr lang="en-US" dirty="0" smtClean="0"/>
              <a:t>Sweet spot to minimize latency</a:t>
            </a:r>
          </a:p>
          <a:p>
            <a:pPr lvl="1"/>
            <a:r>
              <a:rPr lang="en-US" dirty="0" smtClean="0"/>
              <a:t>Values cannot be adjusted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 on </a:t>
            </a:r>
            <a:r>
              <a:rPr lang="en-US" dirty="0" err="1" smtClean="0"/>
              <a:t>Async</a:t>
            </a:r>
            <a:r>
              <a:rPr lang="en-US" dirty="0" smtClean="0"/>
              <a:t>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r>
              <a:rPr lang="en-US" dirty="0" err="1" smtClean="0"/>
              <a:t>Async</a:t>
            </a:r>
            <a:r>
              <a:rPr lang="en-US" dirty="0" smtClean="0"/>
              <a:t> </a:t>
            </a:r>
            <a:r>
              <a:rPr lang="en-US" dirty="0" smtClean="0"/>
              <a:t>only </a:t>
            </a:r>
            <a:r>
              <a:rPr lang="en-US" dirty="0" smtClean="0"/>
              <a:t>enabled for networked devices</a:t>
            </a:r>
          </a:p>
          <a:p>
            <a:pPr lvl="1"/>
            <a:r>
              <a:rPr lang="en-US" dirty="0" smtClean="0"/>
              <a:t>Linux </a:t>
            </a:r>
            <a:r>
              <a:rPr lang="en-US" dirty="0" err="1" smtClean="0"/>
              <a:t>async</a:t>
            </a:r>
            <a:r>
              <a:rPr lang="en-US" dirty="0" smtClean="0"/>
              <a:t> I/O useless for locally attached </a:t>
            </a:r>
            <a:r>
              <a:rPr lang="en-US" dirty="0" smtClean="0"/>
              <a:t>disk</a:t>
            </a:r>
          </a:p>
          <a:p>
            <a:pPr lvl="2"/>
            <a:r>
              <a:rPr lang="en-US" dirty="0" smtClean="0"/>
              <a:t>Implemented at user level via threads</a:t>
            </a:r>
            <a:endParaRPr lang="en-US" dirty="0" smtClean="0"/>
          </a:p>
          <a:p>
            <a:r>
              <a:rPr lang="en-US" dirty="0" smtClean="0"/>
              <a:t>May change </a:t>
            </a:r>
            <a:r>
              <a:rPr lang="en-US" dirty="0" smtClean="0"/>
              <a:t>with new </a:t>
            </a:r>
            <a:r>
              <a:rPr lang="en-US" dirty="0" err="1" smtClean="0"/>
              <a:t>io_uring</a:t>
            </a:r>
            <a:r>
              <a:rPr lang="en-US" dirty="0" smtClean="0"/>
              <a:t> 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Available since Linux Kernel version 5.1</a:t>
            </a:r>
          </a:p>
          <a:p>
            <a:pPr lvl="2"/>
            <a:r>
              <a:rPr lang="en-US" dirty="0" smtClean="0"/>
              <a:t>Unfortunately, Red Hat has yet to get to that version</a:t>
            </a:r>
          </a:p>
          <a:p>
            <a:pPr lvl="3"/>
            <a:r>
              <a:rPr lang="en-US" dirty="0" smtClean="0"/>
              <a:t>RH 8.5 (the latest release) uses 4.18</a:t>
            </a:r>
          </a:p>
          <a:p>
            <a:r>
              <a:rPr lang="en-US" dirty="0" smtClean="0"/>
              <a:t>But seems to be a very long way 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The network oriented features 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>
                <a:latin typeface="Palatino Linotype" pitchFamily="18" charset="0"/>
              </a:rPr>
              <a:t>was developed for networks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latin typeface="Palatino Linotype" pitchFamily="18" charset="0"/>
              </a:rPr>
              <a:t>The design goals were</a:t>
            </a:r>
          </a:p>
          <a:p>
            <a:pPr lvl="2">
              <a:spcBef>
                <a:spcPts val="300"/>
              </a:spcBef>
            </a:pPr>
            <a:r>
              <a:rPr lang="en-US" dirty="0" smtClean="0">
                <a:latin typeface="Palatino Linotype" pitchFamily="18" charset="0"/>
              </a:rPr>
              <a:t>Minimize bandwidth usage</a:t>
            </a:r>
          </a:p>
          <a:p>
            <a:pPr lvl="3">
              <a:spcBef>
                <a:spcPts val="300"/>
              </a:spcBef>
            </a:pPr>
            <a:r>
              <a:rPr lang="en-US" dirty="0" smtClean="0">
                <a:latin typeface="Palatino Linotype" pitchFamily="18" charset="0"/>
              </a:rPr>
              <a:t>Don’t send unnecessary data</a:t>
            </a:r>
          </a:p>
          <a:p>
            <a:pPr lvl="2">
              <a:spcBef>
                <a:spcPts val="300"/>
              </a:spcBef>
            </a:pPr>
            <a:r>
              <a:rPr lang="en-US" dirty="0" smtClean="0">
                <a:latin typeface="Palatino Linotype" pitchFamily="18" charset="0"/>
              </a:rPr>
              <a:t>Maximize bandwidth utilization</a:t>
            </a:r>
          </a:p>
          <a:p>
            <a:pPr lvl="3">
              <a:spcBef>
                <a:spcPts val="300"/>
              </a:spcBef>
            </a:pPr>
            <a:r>
              <a:rPr lang="en-US" dirty="0" smtClean="0">
                <a:latin typeface="Palatino Linotype" pitchFamily="18" charset="0"/>
              </a:rPr>
              <a:t>Optimally use what you have to the fullest extent</a:t>
            </a:r>
          </a:p>
          <a:p>
            <a:pPr lvl="2">
              <a:spcBef>
                <a:spcPts val="300"/>
              </a:spcBef>
            </a:pPr>
            <a:r>
              <a:rPr lang="en-US" dirty="0" smtClean="0">
                <a:latin typeface="Palatino Linotype" pitchFamily="18" charset="0"/>
              </a:rPr>
              <a:t>Work around network &amp; server failures</a:t>
            </a:r>
          </a:p>
          <a:p>
            <a:pPr lvl="3">
              <a:spcBef>
                <a:spcPts val="300"/>
              </a:spcBef>
            </a:pPr>
            <a:r>
              <a:rPr lang="en-US" dirty="0" smtClean="0">
                <a:latin typeface="Palatino Linotype" pitchFamily="18" charset="0"/>
              </a:rPr>
              <a:t>Automatic recovery whenever possible (usually can)</a:t>
            </a:r>
          </a:p>
          <a:p>
            <a:pPr lvl="2">
              <a:spcBef>
                <a:spcPts val="300"/>
              </a:spcBef>
            </a:pPr>
            <a:r>
              <a:rPr lang="en-US" dirty="0" smtClean="0">
                <a:latin typeface="Palatino Linotype" pitchFamily="18" charset="0"/>
              </a:rPr>
              <a:t>Be flexible</a:t>
            </a:r>
          </a:p>
          <a:p>
            <a:pPr lvl="3">
              <a:spcBef>
                <a:spcPts val="300"/>
              </a:spcBef>
            </a:pPr>
            <a:r>
              <a:rPr lang="en-US" dirty="0" smtClean="0">
                <a:latin typeface="Palatino Linotype" pitchFamily="18" charset="0"/>
              </a:rPr>
              <a:t>Adapt to the ever changing network configurations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latin typeface="Palatino Linotype" pitchFamily="18" charset="0"/>
              </a:rPr>
              <a:t>Let’s see what we did</a:t>
            </a:r>
          </a:p>
          <a:p>
            <a:pPr lvl="2">
              <a:spcBef>
                <a:spcPts val="300"/>
              </a:spcBef>
            </a:pPr>
            <a:endParaRPr lang="en-US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Network bandwidth usage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648200"/>
          </a:xfrm>
        </p:spPr>
        <p:txBody>
          <a:bodyPr/>
          <a:lstStyle/>
          <a:p>
            <a:pPr lvl="0">
              <a:spcBef>
                <a:spcPct val="10000"/>
              </a:spcBef>
              <a:defRPr/>
            </a:pPr>
            <a:r>
              <a:rPr lang="en-US" sz="2400" dirty="0" smtClean="0">
                <a:latin typeface="Palatino Linotype" pitchFamily="18" charset="0"/>
              </a:rPr>
              <a:t>Protocol has exceedingly low framing overhead</a:t>
            </a:r>
          </a:p>
          <a:p>
            <a:pPr lvl="1">
              <a:spcBef>
                <a:spcPct val="100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24 bytes for a request and 8 bytes for a response</a:t>
            </a:r>
          </a:p>
          <a:p>
            <a:pPr lvl="2">
              <a:spcBef>
                <a:spcPct val="100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Application data is typically 99.99% of the packet</a:t>
            </a:r>
          </a:p>
          <a:p>
            <a:pPr lvl="0">
              <a:spcBef>
                <a:spcPct val="10000"/>
              </a:spcBef>
              <a:defRPr/>
            </a:pPr>
            <a:r>
              <a:rPr lang="en-US" sz="2400" dirty="0" smtClean="0">
                <a:latin typeface="Palatino Linotype" pitchFamily="18" charset="0"/>
              </a:rPr>
              <a:t>Does it really matter?</a:t>
            </a:r>
          </a:p>
          <a:p>
            <a:pPr lvl="1">
              <a:spcBef>
                <a:spcPct val="100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Depends on who you are and what you are doing</a:t>
            </a:r>
          </a:p>
          <a:p>
            <a:pPr lvl="2">
              <a:spcBef>
                <a:spcPct val="10000"/>
              </a:spcBef>
              <a:defRPr/>
            </a:pPr>
            <a:r>
              <a:rPr lang="en-US" sz="1800" dirty="0" smtClean="0">
                <a:latin typeface="Palatino Linotype" pitchFamily="18" charset="0"/>
              </a:rPr>
              <a:t>If you sell bandwidth it’s a lousy protocol</a:t>
            </a:r>
          </a:p>
          <a:p>
            <a:pPr lvl="3">
              <a:spcBef>
                <a:spcPct val="10000"/>
              </a:spcBef>
              <a:defRPr/>
            </a:pPr>
            <a:r>
              <a:rPr lang="en-US" sz="14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sz="14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1400" dirty="0" smtClean="0">
                <a:latin typeface="Palatino Linotype" pitchFamily="18" charset="0"/>
              </a:rPr>
              <a:t>tries to minimize bandwidth waste</a:t>
            </a:r>
          </a:p>
          <a:p>
            <a:pPr lvl="2">
              <a:spcBef>
                <a:spcPct val="10000"/>
              </a:spcBef>
              <a:defRPr/>
            </a:pPr>
            <a:r>
              <a:rPr lang="en-US" sz="1800" dirty="0" smtClean="0">
                <a:latin typeface="Palatino Linotype" pitchFamily="18" charset="0"/>
              </a:rPr>
              <a:t>If you buy bandwidth it definitely may matter</a:t>
            </a:r>
          </a:p>
          <a:p>
            <a:pPr lvl="3">
              <a:spcBef>
                <a:spcPct val="100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When doing random small sized reads it likely matters</a:t>
            </a:r>
          </a:p>
          <a:p>
            <a:pPr lvl="4">
              <a:spcBef>
                <a:spcPct val="10000"/>
              </a:spcBef>
              <a:defRPr/>
            </a:pPr>
            <a:r>
              <a:rPr lang="en-US" sz="1400" dirty="0" smtClean="0">
                <a:latin typeface="Palatino Linotype" pitchFamily="18" charset="0"/>
              </a:rPr>
              <a:t>This is typical for many HEP/</a:t>
            </a:r>
            <a:r>
              <a:rPr lang="en-US" sz="1400" dirty="0" err="1" smtClean="0">
                <a:latin typeface="Palatino Linotype" pitchFamily="18" charset="0"/>
              </a:rPr>
              <a:t>Astro</a:t>
            </a:r>
            <a:r>
              <a:rPr lang="en-US" sz="1400" dirty="0" smtClean="0">
                <a:latin typeface="Palatino Linotype" pitchFamily="18" charset="0"/>
              </a:rPr>
              <a:t> analysis jobs</a:t>
            </a:r>
          </a:p>
          <a:p>
            <a:pPr lvl="3">
              <a:spcBef>
                <a:spcPct val="100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But when transferring multi-gigabyte files, not really</a:t>
            </a:r>
            <a:endParaRPr lang="en-US" dirty="0" smtClean="0"/>
          </a:p>
          <a:p>
            <a:pPr>
              <a:spcBef>
                <a:spcPct val="10000"/>
              </a:spcBef>
              <a:defRPr/>
            </a:pPr>
            <a:r>
              <a:rPr lang="en-US" sz="2400" dirty="0" smtClean="0">
                <a:latin typeface="Palatino Linotype" pitchFamily="18" charset="0"/>
              </a:rPr>
              <a:t>Protocol can easily fill a 100Gb pipe in aggregate</a:t>
            </a:r>
          </a:p>
          <a:p>
            <a:pPr lvl="1">
              <a:spcBef>
                <a:spcPct val="10000"/>
              </a:spcBef>
              <a:defRPr/>
            </a:pPr>
            <a:r>
              <a:rPr lang="en-US" sz="2000" dirty="0" err="1" smtClean="0">
                <a:latin typeface="Palatino Linotype" pitchFamily="18" charset="0"/>
              </a:rPr>
              <a:t>xrootd</a:t>
            </a:r>
            <a:r>
              <a:rPr lang="en-US" sz="2000" dirty="0" smtClean="0">
                <a:latin typeface="Palatino Linotype" pitchFamily="18" charset="0"/>
              </a:rPr>
              <a:t> server architecture favors aggregate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Network bandwidth usage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ct val="10000"/>
              </a:spcBef>
              <a:defRPr/>
            </a:pP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Xcache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may be used to further lower B/W usage</a:t>
            </a:r>
          </a:p>
          <a:p>
            <a:pPr lvl="1">
              <a:spcBef>
                <a:spcPct val="10000"/>
              </a:spcBef>
              <a:defRPr/>
            </a:pPr>
            <a:r>
              <a:rPr lang="en-US" sz="20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smtClean="0">
                <a:latin typeface="Palatino Linotype" pitchFamily="18" charset="0"/>
              </a:rPr>
              <a:t>software component similar to Squid</a:t>
            </a:r>
          </a:p>
          <a:p>
            <a:pPr lvl="2">
              <a:spcBef>
                <a:spcPct val="100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Provides high performance multi-threaded disk file block caching</a:t>
            </a:r>
          </a:p>
          <a:p>
            <a:pPr lvl="3">
              <a:spcBef>
                <a:spcPct val="10000"/>
              </a:spcBef>
              <a:defRPr/>
            </a:pPr>
            <a:r>
              <a:rPr lang="en-US" sz="1200" dirty="0" smtClean="0">
                <a:latin typeface="Palatino Linotype" pitchFamily="18" charset="0"/>
              </a:rPr>
              <a:t>Something that Squid was not designed to do</a:t>
            </a:r>
          </a:p>
          <a:p>
            <a:pPr lvl="1">
              <a:spcBef>
                <a:spcPct val="100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Suitable for locales where data is reused</a:t>
            </a:r>
          </a:p>
          <a:p>
            <a:pPr lvl="2">
              <a:spcBef>
                <a:spcPct val="10000"/>
              </a:spcBef>
              <a:defRPr/>
            </a:pPr>
            <a:r>
              <a:rPr lang="en-US" sz="1800" dirty="0" smtClean="0">
                <a:latin typeface="Palatino Linotype" pitchFamily="18" charset="0"/>
              </a:rPr>
              <a:t>Typically analysis farms that fetch data over the WAN</a:t>
            </a:r>
          </a:p>
          <a:p>
            <a:pPr lvl="1">
              <a:spcBef>
                <a:spcPct val="100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Some sites have reported a 40% reduction of WAN usage</a:t>
            </a:r>
          </a:p>
          <a:p>
            <a:pPr lvl="2">
              <a:spcBef>
                <a:spcPct val="10000"/>
              </a:spcBef>
              <a:defRPr/>
            </a:pPr>
            <a:r>
              <a:rPr lang="en-US" sz="1800" dirty="0" smtClean="0">
                <a:latin typeface="Palatino Linotype" pitchFamily="18" charset="0"/>
              </a:rPr>
              <a:t>On average there is a 20% reduction in typical HEP use cases	</a:t>
            </a:r>
          </a:p>
          <a:p>
            <a:pPr lvl="1">
              <a:spcBef>
                <a:spcPct val="100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Two factors in HEP make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Xcache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2000" dirty="0" smtClean="0">
                <a:latin typeface="Palatino Linotype" pitchFamily="18" charset="0"/>
              </a:rPr>
              <a:t>useful</a:t>
            </a:r>
          </a:p>
          <a:p>
            <a:pPr lvl="2">
              <a:spcBef>
                <a:spcPct val="10000"/>
              </a:spcBef>
              <a:defRPr/>
            </a:pPr>
            <a:r>
              <a:rPr lang="en-US" sz="1800" dirty="0" smtClean="0">
                <a:latin typeface="Palatino Linotype" pitchFamily="18" charset="0"/>
              </a:rPr>
              <a:t>Many applications only use 30-50% of a file</a:t>
            </a:r>
          </a:p>
          <a:p>
            <a:pPr lvl="3">
              <a:spcBef>
                <a:spcPct val="10000"/>
              </a:spcBef>
              <a:defRPr/>
            </a:pPr>
            <a:r>
              <a:rPr lang="en-US" sz="1400" dirty="0" smtClean="0">
                <a:latin typeface="Palatino Linotype" pitchFamily="18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Xcache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1400" dirty="0" smtClean="0">
                <a:latin typeface="Palatino Linotype" pitchFamily="18" charset="0"/>
              </a:rPr>
              <a:t>only transfers the part of the file that an application actually needs</a:t>
            </a:r>
          </a:p>
          <a:p>
            <a:pPr lvl="2">
              <a:spcBef>
                <a:spcPct val="10000"/>
              </a:spcBef>
              <a:defRPr/>
            </a:pPr>
            <a:r>
              <a:rPr lang="en-US" sz="1800" dirty="0" smtClean="0">
                <a:latin typeface="Palatino Linotype" pitchFamily="18" charset="0"/>
              </a:rPr>
              <a:t>Analysis jobs are rerun several times with different parameters</a:t>
            </a:r>
          </a:p>
          <a:p>
            <a:pPr lvl="3">
              <a:spcBef>
                <a:spcPct val="10000"/>
              </a:spcBef>
              <a:defRPr/>
            </a:pPr>
            <a:r>
              <a:rPr lang="en-US" sz="1400" dirty="0" smtClean="0">
                <a:latin typeface="Palatino Linotype" pitchFamily="18" charset="0"/>
              </a:rPr>
              <a:t>Much of the same data is needed in a subsequent </a:t>
            </a:r>
            <a:r>
              <a:rPr lang="en-US" sz="1400" dirty="0" smtClean="0">
                <a:latin typeface="Palatino Linotype" pitchFamily="18" charset="0"/>
              </a:rPr>
              <a:t>run</a:t>
            </a:r>
            <a:endParaRPr lang="en-US" sz="14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Network bandwidth usage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914400"/>
          </a:xfrm>
        </p:spPr>
        <p:txBody>
          <a:bodyPr/>
          <a:lstStyle/>
          <a:p>
            <a:pPr lvl="0">
              <a:spcBef>
                <a:spcPct val="10000"/>
              </a:spcBef>
              <a:defRPr/>
            </a:pP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Xcache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can be configured to better use LAN resources</a:t>
            </a:r>
          </a:p>
          <a:p>
            <a:pPr lvl="1">
              <a:spcBef>
                <a:spcPct val="100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This is specific to HPC’s but the usual setup is as follows</a:t>
            </a:r>
          </a:p>
        </p:txBody>
      </p:sp>
      <p:sp>
        <p:nvSpPr>
          <p:cNvPr id="53" name="Oval 52"/>
          <p:cNvSpPr/>
          <p:nvPr/>
        </p:nvSpPr>
        <p:spPr bwMode="auto">
          <a:xfrm rot="20269834">
            <a:off x="4448461" y="2785723"/>
            <a:ext cx="3810000" cy="1805086"/>
          </a:xfrm>
          <a:prstGeom prst="ellipse">
            <a:avLst/>
          </a:prstGeom>
          <a:solidFill>
            <a:srgbClr val="99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5" name="Group 55"/>
          <p:cNvGrpSpPr/>
          <p:nvPr/>
        </p:nvGrpSpPr>
        <p:grpSpPr>
          <a:xfrm>
            <a:off x="6365081" y="3010638"/>
            <a:ext cx="1425575" cy="274637"/>
            <a:chOff x="2609955" y="3382963"/>
            <a:chExt cx="1425575" cy="274637"/>
          </a:xfrm>
        </p:grpSpPr>
        <p:sp>
          <p:nvSpPr>
            <p:cNvPr id="101" name="Rectangle 100"/>
            <p:cNvSpPr/>
            <p:nvPr/>
          </p:nvSpPr>
          <p:spPr>
            <a:xfrm>
              <a:off x="2612177" y="3382963"/>
              <a:ext cx="1421130" cy="2743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Text Box 6"/>
            <p:cNvSpPr txBox="1">
              <a:spLocks noChangeArrowheads="1"/>
            </p:cNvSpPr>
            <p:nvPr/>
          </p:nvSpPr>
          <p:spPr bwMode="auto">
            <a:xfrm>
              <a:off x="2609955" y="3382963"/>
              <a:ext cx="1425575" cy="27463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2"/>
          <p:cNvGrpSpPr/>
          <p:nvPr/>
        </p:nvGrpSpPr>
        <p:grpSpPr>
          <a:xfrm>
            <a:off x="6212681" y="3132875"/>
            <a:ext cx="1425575" cy="274637"/>
            <a:chOff x="2609955" y="3382963"/>
            <a:chExt cx="1425575" cy="274637"/>
          </a:xfrm>
        </p:grpSpPr>
        <p:sp>
          <p:nvSpPr>
            <p:cNvPr id="99" name="Rectangle 98"/>
            <p:cNvSpPr/>
            <p:nvPr/>
          </p:nvSpPr>
          <p:spPr>
            <a:xfrm>
              <a:off x="2612177" y="3382963"/>
              <a:ext cx="1421130" cy="2743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Text Box 6"/>
            <p:cNvSpPr txBox="1">
              <a:spLocks noChangeArrowheads="1"/>
            </p:cNvSpPr>
            <p:nvPr/>
          </p:nvSpPr>
          <p:spPr bwMode="auto">
            <a:xfrm>
              <a:off x="2609955" y="3382963"/>
              <a:ext cx="1425575" cy="27463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Group 49"/>
          <p:cNvGrpSpPr/>
          <p:nvPr/>
        </p:nvGrpSpPr>
        <p:grpSpPr>
          <a:xfrm>
            <a:off x="6060281" y="3255112"/>
            <a:ext cx="1425575" cy="274637"/>
            <a:chOff x="2609955" y="3382963"/>
            <a:chExt cx="1425575" cy="274637"/>
          </a:xfrm>
        </p:grpSpPr>
        <p:sp>
          <p:nvSpPr>
            <p:cNvPr id="97" name="Rectangle 96"/>
            <p:cNvSpPr/>
            <p:nvPr/>
          </p:nvSpPr>
          <p:spPr>
            <a:xfrm>
              <a:off x="2612177" y="3382963"/>
              <a:ext cx="1421130" cy="2743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Text Box 6"/>
            <p:cNvSpPr txBox="1">
              <a:spLocks noChangeArrowheads="1"/>
            </p:cNvSpPr>
            <p:nvPr/>
          </p:nvSpPr>
          <p:spPr bwMode="auto">
            <a:xfrm>
              <a:off x="2609955" y="3382963"/>
              <a:ext cx="1425575" cy="27463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8" name="Group 46"/>
          <p:cNvGrpSpPr/>
          <p:nvPr/>
        </p:nvGrpSpPr>
        <p:grpSpPr>
          <a:xfrm>
            <a:off x="5907881" y="3377349"/>
            <a:ext cx="1425575" cy="274637"/>
            <a:chOff x="2609955" y="3382963"/>
            <a:chExt cx="1425575" cy="274637"/>
          </a:xfrm>
        </p:grpSpPr>
        <p:sp>
          <p:nvSpPr>
            <p:cNvPr id="95" name="Rectangle 94"/>
            <p:cNvSpPr/>
            <p:nvPr/>
          </p:nvSpPr>
          <p:spPr>
            <a:xfrm>
              <a:off x="2612177" y="3382963"/>
              <a:ext cx="1421130" cy="2743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" name="Text Box 6"/>
            <p:cNvSpPr txBox="1">
              <a:spLocks noChangeArrowheads="1"/>
            </p:cNvSpPr>
            <p:nvPr/>
          </p:nvSpPr>
          <p:spPr bwMode="auto">
            <a:xfrm>
              <a:off x="2609955" y="3382963"/>
              <a:ext cx="1425575" cy="27463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Group 43"/>
          <p:cNvGrpSpPr/>
          <p:nvPr/>
        </p:nvGrpSpPr>
        <p:grpSpPr>
          <a:xfrm>
            <a:off x="5755481" y="3499586"/>
            <a:ext cx="1425575" cy="274637"/>
            <a:chOff x="2609955" y="3382963"/>
            <a:chExt cx="1425575" cy="274637"/>
          </a:xfrm>
        </p:grpSpPr>
        <p:sp>
          <p:nvSpPr>
            <p:cNvPr id="93" name="Rectangle 92"/>
            <p:cNvSpPr/>
            <p:nvPr/>
          </p:nvSpPr>
          <p:spPr>
            <a:xfrm>
              <a:off x="2612177" y="3382963"/>
              <a:ext cx="1421130" cy="2743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Text Box 6"/>
            <p:cNvSpPr txBox="1">
              <a:spLocks noChangeArrowheads="1"/>
            </p:cNvSpPr>
            <p:nvPr/>
          </p:nvSpPr>
          <p:spPr bwMode="auto">
            <a:xfrm>
              <a:off x="2609955" y="3382963"/>
              <a:ext cx="1425575" cy="27463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Group 40"/>
          <p:cNvGrpSpPr/>
          <p:nvPr/>
        </p:nvGrpSpPr>
        <p:grpSpPr>
          <a:xfrm>
            <a:off x="5603081" y="3621823"/>
            <a:ext cx="1425575" cy="274637"/>
            <a:chOff x="2609955" y="3382963"/>
            <a:chExt cx="1425575" cy="274637"/>
          </a:xfrm>
        </p:grpSpPr>
        <p:sp>
          <p:nvSpPr>
            <p:cNvPr id="91" name="Rectangle 90"/>
            <p:cNvSpPr/>
            <p:nvPr/>
          </p:nvSpPr>
          <p:spPr>
            <a:xfrm>
              <a:off x="2612177" y="3382963"/>
              <a:ext cx="1421130" cy="2743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Text Box 6"/>
            <p:cNvSpPr txBox="1">
              <a:spLocks noChangeArrowheads="1"/>
            </p:cNvSpPr>
            <p:nvPr/>
          </p:nvSpPr>
          <p:spPr bwMode="auto">
            <a:xfrm>
              <a:off x="2609955" y="3382963"/>
              <a:ext cx="1425575" cy="27463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Group 37"/>
          <p:cNvGrpSpPr/>
          <p:nvPr/>
        </p:nvGrpSpPr>
        <p:grpSpPr>
          <a:xfrm>
            <a:off x="5450681" y="3744060"/>
            <a:ext cx="1425575" cy="274637"/>
            <a:chOff x="2609955" y="3382963"/>
            <a:chExt cx="1425575" cy="274637"/>
          </a:xfrm>
        </p:grpSpPr>
        <p:sp>
          <p:nvSpPr>
            <p:cNvPr id="89" name="Rectangle 88"/>
            <p:cNvSpPr/>
            <p:nvPr/>
          </p:nvSpPr>
          <p:spPr>
            <a:xfrm>
              <a:off x="2612177" y="3382963"/>
              <a:ext cx="1421130" cy="2743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Text Box 6"/>
            <p:cNvSpPr txBox="1">
              <a:spLocks noChangeArrowheads="1"/>
            </p:cNvSpPr>
            <p:nvPr/>
          </p:nvSpPr>
          <p:spPr bwMode="auto">
            <a:xfrm>
              <a:off x="2609955" y="3382963"/>
              <a:ext cx="1425575" cy="27463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" name="Group 34"/>
          <p:cNvGrpSpPr/>
          <p:nvPr/>
        </p:nvGrpSpPr>
        <p:grpSpPr>
          <a:xfrm>
            <a:off x="5298281" y="3866297"/>
            <a:ext cx="1425575" cy="274637"/>
            <a:chOff x="2609955" y="3382963"/>
            <a:chExt cx="1425575" cy="274637"/>
          </a:xfrm>
        </p:grpSpPr>
        <p:sp>
          <p:nvSpPr>
            <p:cNvPr id="87" name="Rectangle 86"/>
            <p:cNvSpPr/>
            <p:nvPr/>
          </p:nvSpPr>
          <p:spPr>
            <a:xfrm>
              <a:off x="2612177" y="3382963"/>
              <a:ext cx="1421130" cy="2743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Text Box 6"/>
            <p:cNvSpPr txBox="1">
              <a:spLocks noChangeArrowheads="1"/>
            </p:cNvSpPr>
            <p:nvPr/>
          </p:nvSpPr>
          <p:spPr bwMode="auto">
            <a:xfrm>
              <a:off x="2609955" y="3382963"/>
              <a:ext cx="1425575" cy="27463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3" name="Group 31"/>
          <p:cNvGrpSpPr/>
          <p:nvPr/>
        </p:nvGrpSpPr>
        <p:grpSpPr>
          <a:xfrm>
            <a:off x="5145881" y="3988534"/>
            <a:ext cx="1425575" cy="274637"/>
            <a:chOff x="2609955" y="3382963"/>
            <a:chExt cx="1425575" cy="274637"/>
          </a:xfrm>
        </p:grpSpPr>
        <p:sp>
          <p:nvSpPr>
            <p:cNvPr id="85" name="Rectangle 84"/>
            <p:cNvSpPr/>
            <p:nvPr/>
          </p:nvSpPr>
          <p:spPr>
            <a:xfrm>
              <a:off x="2612177" y="3382963"/>
              <a:ext cx="1421130" cy="2743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/>
          </p:nvSpPr>
          <p:spPr bwMode="auto">
            <a:xfrm>
              <a:off x="2609955" y="3382963"/>
              <a:ext cx="1425575" cy="27463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Group 28"/>
          <p:cNvGrpSpPr/>
          <p:nvPr/>
        </p:nvGrpSpPr>
        <p:grpSpPr>
          <a:xfrm>
            <a:off x="4987285" y="4110771"/>
            <a:ext cx="1425575" cy="274637"/>
            <a:chOff x="2609955" y="3382963"/>
            <a:chExt cx="1425575" cy="274637"/>
          </a:xfrm>
        </p:grpSpPr>
        <p:sp>
          <p:nvSpPr>
            <p:cNvPr id="83" name="Rectangle 82"/>
            <p:cNvSpPr/>
            <p:nvPr/>
          </p:nvSpPr>
          <p:spPr>
            <a:xfrm>
              <a:off x="2612177" y="3382963"/>
              <a:ext cx="1421130" cy="2743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Text Box 6"/>
            <p:cNvSpPr txBox="1">
              <a:spLocks noChangeArrowheads="1"/>
            </p:cNvSpPr>
            <p:nvPr/>
          </p:nvSpPr>
          <p:spPr bwMode="auto">
            <a:xfrm>
              <a:off x="2609955" y="3382963"/>
              <a:ext cx="1425575" cy="27463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5" name="Group 8"/>
          <p:cNvGrpSpPr/>
          <p:nvPr/>
        </p:nvGrpSpPr>
        <p:grpSpPr>
          <a:xfrm>
            <a:off x="2298060" y="4229838"/>
            <a:ext cx="1421130" cy="274637"/>
            <a:chOff x="4035634" y="3382963"/>
            <a:chExt cx="1421130" cy="274637"/>
          </a:xfrm>
        </p:grpSpPr>
        <p:sp>
          <p:nvSpPr>
            <p:cNvPr id="81" name="Rectangle 9"/>
            <p:cNvSpPr/>
            <p:nvPr/>
          </p:nvSpPr>
          <p:spPr>
            <a:xfrm>
              <a:off x="4035634" y="3383280"/>
              <a:ext cx="1421130" cy="274320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2" name="Text Box 7"/>
            <p:cNvSpPr txBox="1">
              <a:spLocks noChangeArrowheads="1"/>
            </p:cNvSpPr>
            <p:nvPr/>
          </p:nvSpPr>
          <p:spPr bwMode="auto">
            <a:xfrm>
              <a:off x="4071512" y="3382963"/>
              <a:ext cx="1349375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Xcache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 @ DTN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" name="Group 11"/>
          <p:cNvGrpSpPr/>
          <p:nvPr/>
        </p:nvGrpSpPr>
        <p:grpSpPr>
          <a:xfrm>
            <a:off x="4818856" y="4225373"/>
            <a:ext cx="1425575" cy="274637"/>
            <a:chOff x="2609955" y="3382963"/>
            <a:chExt cx="1425575" cy="274637"/>
          </a:xfrm>
        </p:grpSpPr>
        <p:sp>
          <p:nvSpPr>
            <p:cNvPr id="79" name="Rectangle 12"/>
            <p:cNvSpPr/>
            <p:nvPr/>
          </p:nvSpPr>
          <p:spPr>
            <a:xfrm>
              <a:off x="2612177" y="3382963"/>
              <a:ext cx="1421130" cy="2743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Text Box 6"/>
            <p:cNvSpPr txBox="1">
              <a:spLocks noChangeArrowheads="1"/>
            </p:cNvSpPr>
            <p:nvPr/>
          </p:nvSpPr>
          <p:spPr bwMode="auto">
            <a:xfrm>
              <a:off x="2609955" y="3382963"/>
              <a:ext cx="1425575" cy="27463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effectLst/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Analysis Job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7" name="Can 66"/>
          <p:cNvSpPr/>
          <p:nvPr/>
        </p:nvSpPr>
        <p:spPr>
          <a:xfrm>
            <a:off x="2646940" y="4987373"/>
            <a:ext cx="771895" cy="579754"/>
          </a:xfrm>
          <a:prstGeom prst="can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Lustre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77391" y="3158573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i="1" dirty="0" smtClean="0">
                <a:latin typeface="Palatino Linotype" panose="02040502050505030304" pitchFamily="18" charset="0"/>
              </a:rPr>
              <a:t>File data read from internet</a:t>
            </a:r>
          </a:p>
          <a:p>
            <a:pPr algn="ctr"/>
            <a:r>
              <a:rPr lang="en-US" sz="1200" b="1" i="1" dirty="0" smtClean="0">
                <a:latin typeface="Palatino Linotype" panose="02040502050505030304" pitchFamily="18" charset="0"/>
              </a:rPr>
              <a:t>in desired priority order</a:t>
            </a:r>
            <a:endParaRPr lang="en-US" sz="1200" b="1" i="1" dirty="0">
              <a:latin typeface="Palatino Linotype" panose="02040502050505030304" pitchFamily="18" charset="0"/>
            </a:endParaRPr>
          </a:p>
        </p:txBody>
      </p:sp>
      <p:sp>
        <p:nvSpPr>
          <p:cNvPr id="69" name="Notched Right Arrow 68"/>
          <p:cNvSpPr/>
          <p:nvPr/>
        </p:nvSpPr>
        <p:spPr bwMode="auto">
          <a:xfrm>
            <a:off x="3723635" y="4301573"/>
            <a:ext cx="1066800" cy="152400"/>
          </a:xfrm>
          <a:prstGeom prst="notchedRightArrow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Notched Right Arrow 69"/>
          <p:cNvSpPr/>
          <p:nvPr/>
        </p:nvSpPr>
        <p:spPr bwMode="auto">
          <a:xfrm rot="5400000" flipV="1">
            <a:off x="2689987" y="3806273"/>
            <a:ext cx="685800" cy="152400"/>
          </a:xfrm>
          <a:prstGeom prst="notchedRightArrow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Bent Arrow 70"/>
          <p:cNvSpPr/>
          <p:nvPr/>
        </p:nvSpPr>
        <p:spPr bwMode="auto">
          <a:xfrm rot="5400000" flipH="1">
            <a:off x="4142735" y="3806273"/>
            <a:ext cx="838200" cy="2286000"/>
          </a:xfrm>
          <a:prstGeom prst="ben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Up-Down Arrow 71"/>
          <p:cNvSpPr/>
          <p:nvPr/>
        </p:nvSpPr>
        <p:spPr bwMode="auto">
          <a:xfrm>
            <a:off x="2918587" y="4530173"/>
            <a:ext cx="195448" cy="533400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77967" y="4495800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i="1" dirty="0" smtClean="0">
                <a:latin typeface="Palatino Linotype" panose="02040502050505030304" pitchFamily="18" charset="0"/>
              </a:rPr>
              <a:t>File data cached in </a:t>
            </a:r>
            <a:r>
              <a:rPr lang="en-US" sz="1200" b="1" i="1" dirty="0" err="1" smtClean="0">
                <a:latin typeface="Palatino Linotype" panose="02040502050505030304" pitchFamily="18" charset="0"/>
              </a:rPr>
              <a:t>Lustre</a:t>
            </a:r>
            <a:endParaRPr lang="en-US" sz="1200" b="1" i="1" dirty="0" smtClean="0">
              <a:latin typeface="Palatino Linotype" panose="02040502050505030304" pitchFamily="18" charset="0"/>
            </a:endParaRPr>
          </a:p>
          <a:p>
            <a:pPr algn="ctr"/>
            <a:r>
              <a:rPr lang="en-US" sz="1200" b="1" i="1" dirty="0" smtClean="0">
                <a:latin typeface="Palatino Linotype" panose="02040502050505030304" pitchFamily="18" charset="0"/>
              </a:rPr>
              <a:t>Aggressive </a:t>
            </a:r>
            <a:r>
              <a:rPr lang="en-US" sz="1200" b="1" i="1" dirty="0" err="1" smtClean="0">
                <a:latin typeface="Palatino Linotype" panose="02040502050505030304" pitchFamily="18" charset="0"/>
              </a:rPr>
              <a:t>prefetching</a:t>
            </a:r>
            <a:r>
              <a:rPr lang="en-US" sz="1200" b="1" i="1" dirty="0" smtClean="0">
                <a:latin typeface="Palatino Linotype" panose="02040502050505030304" pitchFamily="18" charset="0"/>
              </a:rPr>
              <a:t> enabled</a:t>
            </a:r>
            <a:endParaRPr lang="en-US" sz="1200" b="1" i="1" dirty="0">
              <a:latin typeface="Palatino Linotype" panose="0204050205050503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321058" y="5368373"/>
            <a:ext cx="2125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i="1" dirty="0" smtClean="0">
                <a:latin typeface="Palatino Linotype" panose="02040502050505030304" pitchFamily="18" charset="0"/>
              </a:rPr>
              <a:t>Job redirected to </a:t>
            </a:r>
            <a:r>
              <a:rPr lang="en-US" sz="1200" b="1" dirty="0" err="1" smtClean="0">
                <a:latin typeface="Palatino Linotype" panose="02040502050505030304" pitchFamily="18" charset="0"/>
              </a:rPr>
              <a:t>Lustre</a:t>
            </a:r>
            <a:endParaRPr lang="en-US" sz="1200" b="1" dirty="0" smtClean="0">
              <a:latin typeface="Palatino Linotype" panose="02040502050505030304" pitchFamily="18" charset="0"/>
            </a:endParaRPr>
          </a:p>
          <a:p>
            <a:pPr algn="ctr"/>
            <a:r>
              <a:rPr lang="en-US" sz="1200" b="1" i="1" dirty="0" smtClean="0">
                <a:latin typeface="Palatino Linotype" panose="02040502050505030304" pitchFamily="18" charset="0"/>
              </a:rPr>
              <a:t>when complete file is cached</a:t>
            </a:r>
            <a:endParaRPr lang="en-US" sz="1200" b="1" i="1" dirty="0">
              <a:latin typeface="Palatino Linotype" panose="0204050205050503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904808" y="5139773"/>
            <a:ext cx="885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Fast RDMA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659766" y="3731442"/>
            <a:ext cx="1223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i="1" dirty="0" smtClean="0">
                <a:latin typeface="Palatino Linotype" panose="02040502050505030304" pitchFamily="18" charset="0"/>
              </a:rPr>
              <a:t>Data delivered</a:t>
            </a:r>
          </a:p>
          <a:p>
            <a:pPr algn="ctr"/>
            <a:r>
              <a:rPr lang="en-US" sz="1200" b="1" i="1" dirty="0" smtClean="0">
                <a:latin typeface="Palatino Linotype" panose="02040502050505030304" pitchFamily="18" charset="0"/>
              </a:rPr>
              <a:t>to job as soon</a:t>
            </a:r>
          </a:p>
          <a:p>
            <a:pPr algn="ctr"/>
            <a:r>
              <a:rPr lang="en-US" sz="1200" b="1" i="1" dirty="0" smtClean="0">
                <a:latin typeface="Palatino Linotype" panose="02040502050505030304" pitchFamily="18" charset="0"/>
              </a:rPr>
              <a:t>as it arrives</a:t>
            </a:r>
            <a:endParaRPr lang="en-US" sz="1200" b="1" i="1" dirty="0">
              <a:latin typeface="Palatino Linotype" panose="0204050205050503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28608" y="4377773"/>
            <a:ext cx="7660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 TCP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571456" y="2701373"/>
            <a:ext cx="10695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latin typeface="Palatino Linotype" panose="02040502050505030304" pitchFamily="18" charset="0"/>
              </a:rPr>
              <a:t>HPC Cluster</a:t>
            </a:r>
            <a:endParaRPr lang="en-US" sz="1200" b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Network bandwidth usage </a:t>
            </a:r>
            <a:r>
              <a:rPr lang="en-US" dirty="0" smtClean="0">
                <a:latin typeface="Palatino Linotype" pitchFamily="18" charset="0"/>
              </a:rPr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pPr>
              <a:spcBef>
                <a:spcPts val="400"/>
              </a:spcBef>
              <a:defRPr/>
            </a:pPr>
            <a:r>
              <a:rPr lang="en-US" sz="2400" dirty="0" smtClean="0">
                <a:latin typeface="Palatino Linotype" pitchFamily="18" charset="0"/>
              </a:rPr>
              <a:t>In </a:t>
            </a:r>
            <a:r>
              <a:rPr lang="en-US" sz="24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5.x provides data-in-motion integrity</a:t>
            </a:r>
          </a:p>
          <a:p>
            <a:pPr lvl="1">
              <a:spcBef>
                <a:spcPts val="4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Driven by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Xcache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2000" dirty="0" smtClean="0">
                <a:latin typeface="Palatino Linotype" pitchFamily="18" charset="0"/>
              </a:rPr>
              <a:t>requirement to avoid caching dirty </a:t>
            </a:r>
            <a:r>
              <a:rPr lang="en-US" sz="2000" dirty="0" smtClean="0">
                <a:latin typeface="Palatino Linotype" pitchFamily="18" charset="0"/>
              </a:rPr>
              <a:t>data</a:t>
            </a:r>
          </a:p>
          <a:p>
            <a:pPr lvl="2">
              <a:spcBef>
                <a:spcPts val="400"/>
              </a:spcBef>
              <a:defRPr/>
            </a:pPr>
            <a:r>
              <a:rPr lang="en-US" sz="1600" dirty="0" smtClean="0"/>
              <a:t>Implemented via </a:t>
            </a:r>
            <a:r>
              <a:rPr lang="en-US" sz="1600" dirty="0" err="1" smtClean="0"/>
              <a:t>pgread</a:t>
            </a:r>
            <a:r>
              <a:rPr lang="en-US" sz="1600" dirty="0" smtClean="0"/>
              <a:t> requests when not using TLS</a:t>
            </a:r>
          </a:p>
          <a:p>
            <a:pPr lvl="3">
              <a:spcBef>
                <a:spcPts val="400"/>
              </a:spcBef>
              <a:defRPr/>
            </a:pPr>
            <a:r>
              <a:rPr lang="en-US" sz="1200" dirty="0" smtClean="0"/>
              <a:t>When TLS is being used falls back to standard read and local checksums</a:t>
            </a:r>
            <a:endParaRPr lang="en-US" sz="1200" dirty="0" smtClean="0">
              <a:latin typeface="Palatino Linotype" pitchFamily="18" charset="0"/>
            </a:endParaRPr>
          </a:p>
          <a:p>
            <a:pPr lvl="2">
              <a:spcBef>
                <a:spcPts val="4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Each 4K block is protected by a </a:t>
            </a:r>
            <a:r>
              <a:rPr lang="en-US" sz="1600" dirty="0" smtClean="0">
                <a:latin typeface="Palatino Linotype" pitchFamily="18" charset="0"/>
              </a:rPr>
              <a:t>H/W assisted CRC32C </a:t>
            </a:r>
            <a:r>
              <a:rPr lang="en-US" sz="1600" dirty="0" smtClean="0">
                <a:latin typeface="Palatino Linotype" pitchFamily="18" charset="0"/>
              </a:rPr>
              <a:t>checksum</a:t>
            </a:r>
          </a:p>
          <a:p>
            <a:pPr>
              <a:spcBef>
                <a:spcPts val="400"/>
              </a:spcBef>
              <a:defRPr/>
            </a:pPr>
            <a:r>
              <a:rPr lang="en-US" sz="2600" dirty="0" smtClean="0">
                <a:latin typeface="Palatino Linotype" pitchFamily="18" charset="0"/>
              </a:rPr>
              <a:t>Checksum </a:t>
            </a:r>
            <a:r>
              <a:rPr lang="en-US" sz="2600" dirty="0" smtClean="0">
                <a:latin typeface="Palatino Linotype" pitchFamily="18" charset="0"/>
              </a:rPr>
              <a:t>errors are corrected on-the-fly</a:t>
            </a:r>
          </a:p>
          <a:p>
            <a:pPr lvl="1">
              <a:spcBef>
                <a:spcPts val="400"/>
              </a:spcBef>
              <a:defRPr/>
            </a:pPr>
            <a:r>
              <a:rPr lang="en-US" sz="2200" dirty="0" smtClean="0">
                <a:latin typeface="Palatino Linotype" pitchFamily="18" charset="0"/>
              </a:rPr>
              <a:t>When reading the client requests retransmission</a:t>
            </a:r>
          </a:p>
          <a:p>
            <a:pPr lvl="1">
              <a:spcBef>
                <a:spcPts val="400"/>
              </a:spcBef>
              <a:defRPr/>
            </a:pPr>
            <a:r>
              <a:rPr lang="en-US" sz="2200" dirty="0" smtClean="0">
                <a:latin typeface="Palatino Linotype" pitchFamily="18" charset="0"/>
              </a:rPr>
              <a:t>When writing the server requests </a:t>
            </a:r>
            <a:r>
              <a:rPr lang="en-US" sz="2200" dirty="0" smtClean="0">
                <a:latin typeface="Palatino Linotype" pitchFamily="18" charset="0"/>
              </a:rPr>
              <a:t>retransmission</a:t>
            </a:r>
          </a:p>
          <a:p>
            <a:pPr>
              <a:spcBef>
                <a:spcPts val="400"/>
              </a:spcBef>
              <a:defRPr/>
            </a:pPr>
            <a:r>
              <a:rPr lang="en-US" sz="2600" dirty="0" smtClean="0"/>
              <a:t>Data-at-rest </a:t>
            </a:r>
            <a:r>
              <a:rPr lang="en-US" sz="2600" dirty="0" smtClean="0"/>
              <a:t>integrity (in future release)</a:t>
            </a:r>
            <a:endParaRPr lang="en-US" sz="2600" dirty="0" smtClean="0"/>
          </a:p>
          <a:p>
            <a:pPr lvl="1">
              <a:spcBef>
                <a:spcPts val="400"/>
              </a:spcBef>
              <a:defRPr/>
            </a:pPr>
            <a:r>
              <a:rPr lang="en-US" sz="2200" dirty="0" smtClean="0"/>
              <a:t>Can configure </a:t>
            </a:r>
            <a:r>
              <a:rPr lang="en-US" sz="20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200" dirty="0" smtClean="0"/>
              <a:t>to save network checksums</a:t>
            </a:r>
          </a:p>
          <a:p>
            <a:pPr lvl="2">
              <a:spcBef>
                <a:spcPts val="400"/>
              </a:spcBef>
              <a:defRPr/>
            </a:pPr>
            <a:r>
              <a:rPr lang="en-US" sz="1800" dirty="0" smtClean="0"/>
              <a:t>Data can be checked upon reading (</a:t>
            </a:r>
            <a:r>
              <a:rPr lang="en-US" sz="1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Xcache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smtClean="0"/>
              <a:t>) from disk</a:t>
            </a:r>
            <a:endParaRPr lang="en-US" sz="1800" dirty="0" smtClean="0"/>
          </a:p>
          <a:p>
            <a:pPr lvl="2">
              <a:spcBef>
                <a:spcPts val="400"/>
              </a:spcBef>
              <a:defRPr/>
            </a:pPr>
            <a:r>
              <a:rPr lang="en-US" sz="1800" dirty="0" smtClean="0"/>
              <a:t>Network checksum can be reused for transfers</a:t>
            </a:r>
            <a:endParaRPr lang="en-US" sz="26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Network bandwidth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pPr lvl="0">
              <a:spcBef>
                <a:spcPts val="700"/>
              </a:spcBef>
              <a:defRPr/>
            </a:pPr>
            <a:r>
              <a:rPr lang="en-US" sz="24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supports multiple data streams</a:t>
            </a:r>
          </a:p>
          <a:p>
            <a:pPr lvl="1">
              <a:spcBef>
                <a:spcPts val="7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An application may get up to 15 additional data streams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Useful for improving the speed of WAN file transfers</a:t>
            </a:r>
          </a:p>
          <a:p>
            <a:pPr lvl="3">
              <a:spcBef>
                <a:spcPts val="700"/>
              </a:spcBef>
              <a:defRPr/>
            </a:pPr>
            <a:r>
              <a:rPr lang="en-US" sz="1200" dirty="0" smtClean="0">
                <a:latin typeface="Palatino Linotype" pitchFamily="18" charset="0"/>
              </a:rPr>
              <a:t>This has been well documented and is a way to mitigate TCP recovery of dropped packets</a:t>
            </a:r>
          </a:p>
          <a:p>
            <a:pPr lvl="1">
              <a:spcBef>
                <a:spcPts val="7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Multiple data streams are also used to mitigate TLS performance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800" dirty="0" smtClean="0">
                <a:latin typeface="Palatino Linotype" pitchFamily="18" charset="0"/>
              </a:rPr>
              <a:t>The protocol naturally splits into control and data streams</a:t>
            </a:r>
          </a:p>
          <a:p>
            <a:pPr lvl="3">
              <a:spcBef>
                <a:spcPts val="700"/>
              </a:spcBef>
              <a:defRPr/>
            </a:pPr>
            <a:r>
              <a:rPr lang="en-US" sz="1400" dirty="0" smtClean="0">
                <a:latin typeface="Palatino Linotype" pitchFamily="18" charset="0"/>
              </a:rPr>
              <a:t>Control stream is encrypted</a:t>
            </a:r>
          </a:p>
          <a:p>
            <a:pPr lvl="3">
              <a:spcBef>
                <a:spcPts val="700"/>
              </a:spcBef>
              <a:defRPr/>
            </a:pPr>
            <a:r>
              <a:rPr lang="en-US" sz="1400" dirty="0" smtClean="0">
                <a:latin typeface="Palatino Linotype" pitchFamily="18" charset="0"/>
              </a:rPr>
              <a:t>Data stream is not </a:t>
            </a:r>
            <a:r>
              <a:rPr lang="en-US" sz="1400" dirty="0" smtClean="0">
                <a:latin typeface="Palatino Linotype" pitchFamily="18" charset="0"/>
              </a:rPr>
              <a:t>encrypted unless required by the site to be so</a:t>
            </a:r>
            <a:endParaRPr lang="en-US" sz="1400" dirty="0" smtClean="0">
              <a:latin typeface="Palatino Linotype" pitchFamily="18" charset="0"/>
            </a:endParaRPr>
          </a:p>
          <a:p>
            <a:pPr lvl="2">
              <a:spcBef>
                <a:spcPts val="700"/>
              </a:spcBef>
              <a:defRPr/>
            </a:pPr>
            <a:r>
              <a:rPr lang="en-US" sz="1800" dirty="0" smtClean="0">
                <a:latin typeface="Palatino Linotype" pitchFamily="18" charset="0"/>
              </a:rPr>
              <a:t>This is automatically handled for the application</a:t>
            </a:r>
          </a:p>
          <a:p>
            <a:pPr lvl="3">
              <a:spcBef>
                <a:spcPts val="700"/>
              </a:spcBef>
              <a:defRPr/>
            </a:pPr>
            <a:r>
              <a:rPr lang="en-US" sz="1400" dirty="0" smtClean="0">
                <a:latin typeface="Palatino Linotype" pitchFamily="18" charset="0"/>
              </a:rPr>
              <a:t>Site requirements may force all data to be encrypted</a:t>
            </a:r>
          </a:p>
          <a:p>
            <a:pPr lvl="4">
              <a:spcBef>
                <a:spcPts val="700"/>
              </a:spcBef>
              <a:defRPr/>
            </a:pPr>
            <a:r>
              <a:rPr lang="en-US" sz="1200" dirty="0" smtClean="0">
                <a:latin typeface="Palatino Linotype" pitchFamily="18" charset="0"/>
              </a:rPr>
              <a:t>This is negotiated between the client and </a:t>
            </a:r>
            <a:r>
              <a:rPr lang="en-US" sz="1200" dirty="0" smtClean="0">
                <a:latin typeface="Palatino Linotype" pitchFamily="18" charset="0"/>
              </a:rPr>
              <a:t>server</a:t>
            </a:r>
            <a:endParaRPr lang="en-US" sz="12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</a:t>
            </a:r>
            <a:r>
              <a:rPr lang="en-US" b="1" dirty="0" err="1" smtClean="0"/>
              <a:t>xrd.network</a:t>
            </a:r>
            <a:r>
              <a:rPr lang="en-US" dirty="0" smtClean="0"/>
              <a:t> directive</a:t>
            </a:r>
          </a:p>
          <a:p>
            <a:pPr lvl="1"/>
            <a:r>
              <a:rPr lang="en-US" dirty="0" smtClean="0"/>
              <a:t>Rich set of tuning options</a:t>
            </a:r>
          </a:p>
          <a:p>
            <a:pPr lvl="2"/>
            <a:r>
              <a:rPr lang="en-US" sz="1600" dirty="0" smtClean="0">
                <a:hlinkClick r:id="rId2"/>
              </a:rPr>
              <a:t>https://xrootd.slac.stanford.edu/doc/dev53/xrd_config.htm#_</a:t>
            </a:r>
            <a:r>
              <a:rPr lang="en-US" sz="1600" dirty="0" smtClean="0">
                <a:hlinkClick r:id="rId2"/>
              </a:rPr>
              <a:t>network</a:t>
            </a:r>
            <a:endParaRPr lang="en-US" sz="1600" dirty="0" smtClean="0"/>
          </a:p>
          <a:p>
            <a:pPr lvl="1"/>
            <a:r>
              <a:rPr lang="en-US" dirty="0" smtClean="0"/>
              <a:t>Defaults, though usually work quite well</a:t>
            </a:r>
          </a:p>
          <a:p>
            <a:pPr lvl="2"/>
            <a:r>
              <a:rPr lang="en-US" dirty="0" smtClean="0"/>
              <a:t>May need adjustment in certain environments</a:t>
            </a:r>
          </a:p>
          <a:p>
            <a:pPr lvl="3"/>
            <a:r>
              <a:rPr lang="en-US" dirty="0" smtClean="0"/>
              <a:t>For example, k8s or VM’s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Container orchestration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pPr lvl="0">
              <a:spcBef>
                <a:spcPts val="700"/>
              </a:spcBef>
              <a:defRPr/>
            </a:pPr>
            <a:r>
              <a:rPr lang="en-US" sz="24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supports container orchestration</a:t>
            </a:r>
          </a:p>
          <a:p>
            <a:pPr lvl="1">
              <a:spcBef>
                <a:spcPts val="7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Typical ones are </a:t>
            </a:r>
            <a:r>
              <a:rPr lang="en-US" sz="2000" dirty="0" err="1" smtClean="0">
                <a:latin typeface="Palatino Linotype" pitchFamily="18" charset="0"/>
              </a:rPr>
              <a:t>Kubernetes</a:t>
            </a:r>
            <a:r>
              <a:rPr lang="en-US" sz="2000" dirty="0" smtClean="0">
                <a:latin typeface="Palatino Linotype" pitchFamily="18" charset="0"/>
              </a:rPr>
              <a:t> (k8s) or Swarm</a:t>
            </a:r>
          </a:p>
          <a:p>
            <a:pPr lvl="1">
              <a:spcBef>
                <a:spcPts val="7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Both introduce issues for network clustered services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Virtual networking</a:t>
            </a:r>
          </a:p>
          <a:p>
            <a:pPr lvl="3">
              <a:spcBef>
                <a:spcPts val="700"/>
              </a:spcBef>
              <a:defRPr/>
            </a:pPr>
            <a:r>
              <a:rPr lang="en-US" sz="1200" dirty="0" smtClean="0">
                <a:latin typeface="Palatino Linotype" pitchFamily="18" charset="0"/>
              </a:rPr>
              <a:t>IP address is arbitrary and can unpredictably change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Dynamic DNS</a:t>
            </a:r>
          </a:p>
          <a:p>
            <a:pPr lvl="3">
              <a:spcBef>
                <a:spcPts val="700"/>
              </a:spcBef>
              <a:defRPr/>
            </a:pPr>
            <a:r>
              <a:rPr lang="en-US" sz="1200" dirty="0" smtClean="0">
                <a:latin typeface="Palatino Linotype" pitchFamily="18" charset="0"/>
              </a:rPr>
              <a:t>IP addresses are dynamically added and removed</a:t>
            </a:r>
          </a:p>
          <a:p>
            <a:pPr lvl="3">
              <a:spcBef>
                <a:spcPts val="700"/>
              </a:spcBef>
              <a:defRPr/>
            </a:pPr>
            <a:r>
              <a:rPr lang="en-US" sz="1200" dirty="0" smtClean="0">
                <a:latin typeface="Palatino Linotype" pitchFamily="18" charset="0"/>
              </a:rPr>
              <a:t>Registration is essentially ephemeral</a:t>
            </a:r>
          </a:p>
          <a:p>
            <a:pPr lvl="1">
              <a:spcBef>
                <a:spcPts val="7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Supporting orchestration requires some rethinking 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 </a:t>
            </a:r>
            <a:r>
              <a:rPr lang="en-US" sz="16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sz="16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1600" dirty="0" smtClean="0">
                <a:latin typeface="Palatino Linotype" pitchFamily="18" charset="0"/>
              </a:rPr>
              <a:t>provides configurable options to address these issues</a:t>
            </a:r>
          </a:p>
          <a:p>
            <a:pPr lvl="3">
              <a:spcBef>
                <a:spcPts val="700"/>
              </a:spcBef>
              <a:defRPr/>
            </a:pPr>
            <a:r>
              <a:rPr lang="en-US" sz="1200" dirty="0" smtClean="0">
                <a:latin typeface="Palatino Linotype" pitchFamily="18" charset="0"/>
              </a:rPr>
              <a:t>Essentially, the IP address is no longer a useful management tool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2057400" y="4114800"/>
            <a:ext cx="4724400" cy="685800"/>
            <a:chOff x="2057400" y="4495800"/>
            <a:chExt cx="4724400" cy="685800"/>
          </a:xfrm>
        </p:grpSpPr>
        <p:sp>
          <p:nvSpPr>
            <p:cNvPr id="133" name="Isosceles Triangle 132"/>
            <p:cNvSpPr/>
            <p:nvPr/>
          </p:nvSpPr>
          <p:spPr bwMode="auto">
            <a:xfrm>
              <a:off x="2057400" y="4495800"/>
              <a:ext cx="2133600" cy="685800"/>
            </a:xfrm>
            <a:prstGeom prst="triangle">
              <a:avLst/>
            </a:prstGeom>
            <a:solidFill>
              <a:srgbClr val="FFFF00"/>
            </a:solidFill>
            <a:ln w="38100"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sp>
          <p:nvSpPr>
            <p:cNvPr id="134" name="Isosceles Triangle 133"/>
            <p:cNvSpPr/>
            <p:nvPr/>
          </p:nvSpPr>
          <p:spPr bwMode="auto">
            <a:xfrm>
              <a:off x="4648200" y="4495800"/>
              <a:ext cx="2133600" cy="685800"/>
            </a:xfrm>
            <a:prstGeom prst="triangle">
              <a:avLst/>
            </a:prstGeom>
            <a:solidFill>
              <a:srgbClr val="FFFF00"/>
            </a:solidFill>
            <a:ln w="38100"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</p:grpSp>
      <p:sp>
        <p:nvSpPr>
          <p:cNvPr id="132" name="Isosceles Triangle 131"/>
          <p:cNvSpPr/>
          <p:nvPr/>
        </p:nvSpPr>
        <p:spPr bwMode="auto">
          <a:xfrm>
            <a:off x="2514600" y="3505200"/>
            <a:ext cx="3886200" cy="609600"/>
          </a:xfrm>
          <a:prstGeom prst="triangle">
            <a:avLst/>
          </a:prstGeom>
          <a:solidFill>
            <a:srgbClr val="FFFF00"/>
          </a:solidFill>
          <a:ln w="38100"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666666"/>
              </a:solidFill>
              <a:effectLst/>
              <a:latin typeface="Open Sans" pitchFamily="34" charset="0"/>
              <a:ea typeface="ヒラギノ角ゴ ProN W3" charset="0"/>
              <a:cs typeface="ヒラギノ角ゴ ProN W3" charset="0"/>
              <a:sym typeface="Open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WYSIWYG Scalable Access</a:t>
            </a:r>
            <a:endParaRPr lang="en-US" sz="1600" dirty="0">
              <a:latin typeface="Palatino Linotype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43400" y="2359223"/>
            <a:ext cx="1756297" cy="841177"/>
            <a:chOff x="3505200" y="1597223"/>
            <a:chExt cx="1756297" cy="841177"/>
          </a:xfrm>
        </p:grpSpPr>
        <p:sp>
          <p:nvSpPr>
            <p:cNvPr id="5" name="TextBox 4"/>
            <p:cNvSpPr txBox="1"/>
            <p:nvPr/>
          </p:nvSpPr>
          <p:spPr>
            <a:xfrm>
              <a:off x="4419600" y="1597223"/>
              <a:ext cx="8418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1400" b="1" i="1" dirty="0" smtClean="0">
                  <a:solidFill>
                    <a:srgbClr val="0033CC"/>
                  </a:solidFill>
                </a:rPr>
                <a:t>redirect</a:t>
              </a:r>
            </a:p>
          </p:txBody>
        </p:sp>
        <p:sp>
          <p:nvSpPr>
            <p:cNvPr id="6" name="Arc 5"/>
            <p:cNvSpPr/>
            <p:nvPr/>
          </p:nvSpPr>
          <p:spPr bwMode="auto">
            <a:xfrm rot="10800000" flipV="1">
              <a:off x="3505200" y="1752600"/>
              <a:ext cx="685800" cy="685800"/>
            </a:xfrm>
            <a:prstGeom prst="arc">
              <a:avLst/>
            </a:prstGeom>
            <a:noFill/>
            <a:ln w="28575">
              <a:solidFill>
                <a:srgbClr val="0033CC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cxnSp>
          <p:nvCxnSpPr>
            <p:cNvPr id="7" name="Straight Arrow Connector 6"/>
            <p:cNvCxnSpPr>
              <a:stCxn id="6" idx="2"/>
            </p:cNvCxnSpPr>
            <p:nvPr/>
          </p:nvCxnSpPr>
          <p:spPr bwMode="auto">
            <a:xfrm>
              <a:off x="3505200" y="2095500"/>
              <a:ext cx="0" cy="190500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0033CC"/>
              </a:solidFill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Arrow Connector 7"/>
            <p:cNvCxnSpPr>
              <a:stCxn id="6" idx="0"/>
            </p:cNvCxnSpPr>
            <p:nvPr/>
          </p:nvCxnSpPr>
          <p:spPr bwMode="auto">
            <a:xfrm>
              <a:off x="3848100" y="1752600"/>
              <a:ext cx="571500" cy="0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0033CC"/>
              </a:solidFill>
              <a:tailEnd type="arrow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/>
          <p:cNvGrpSpPr/>
          <p:nvPr/>
        </p:nvGrpSpPr>
        <p:grpSpPr>
          <a:xfrm>
            <a:off x="3276600" y="2206823"/>
            <a:ext cx="2710887" cy="1526977"/>
            <a:chOff x="2438400" y="1444823"/>
            <a:chExt cx="2710887" cy="1526977"/>
          </a:xfrm>
        </p:grpSpPr>
        <p:grpSp>
          <p:nvGrpSpPr>
            <p:cNvPr id="10" name="Group 206"/>
            <p:cNvGrpSpPr/>
            <p:nvPr/>
          </p:nvGrpSpPr>
          <p:grpSpPr>
            <a:xfrm>
              <a:off x="2438400" y="1600200"/>
              <a:ext cx="1981200" cy="1371600"/>
              <a:chOff x="2438400" y="1600200"/>
              <a:chExt cx="1981200" cy="1371600"/>
            </a:xfrm>
          </p:grpSpPr>
          <p:sp>
            <p:nvSpPr>
              <p:cNvPr id="12" name="Arc 11"/>
              <p:cNvSpPr/>
              <p:nvPr/>
            </p:nvSpPr>
            <p:spPr bwMode="auto">
              <a:xfrm rot="16200000">
                <a:off x="2438400" y="1600200"/>
                <a:ext cx="685800" cy="685800"/>
              </a:xfrm>
              <a:prstGeom prst="arc">
                <a:avLst/>
              </a:prstGeom>
              <a:noFill/>
              <a:ln w="28575">
                <a:solidFill>
                  <a:srgbClr val="C00000"/>
                </a:solidFill>
              </a:ln>
              <a:effectLst/>
              <a:extLst>
                <a:ext uri="{91240B29-F687-4F45-9708-019B960494DF}">
                  <a14:hiddenLine xmlns=""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cxnSp>
            <p:nvCxnSpPr>
              <p:cNvPr id="13" name="Straight Arrow Connector 12"/>
              <p:cNvCxnSpPr>
                <a:stCxn id="12" idx="2"/>
              </p:cNvCxnSpPr>
              <p:nvPr/>
            </p:nvCxnSpPr>
            <p:spPr bwMode="auto">
              <a:xfrm>
                <a:off x="2781300" y="1600200"/>
                <a:ext cx="1638300" cy="0"/>
              </a:xfrm>
              <a:prstGeom prst="straightConnector1">
                <a:avLst/>
              </a:prstGeom>
              <a:solidFill>
                <a:srgbClr val="EBEBEB"/>
              </a:solidFill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=""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Straight Arrow Connector 13"/>
              <p:cNvCxnSpPr/>
              <p:nvPr/>
            </p:nvCxnSpPr>
            <p:spPr bwMode="auto">
              <a:xfrm>
                <a:off x="2438400" y="1943101"/>
                <a:ext cx="0" cy="1028699"/>
              </a:xfrm>
              <a:prstGeom prst="straightConnector1">
                <a:avLst/>
              </a:prstGeom>
              <a:solidFill>
                <a:srgbClr val="EBEBEB"/>
              </a:solidFill>
              <a:ln w="28575">
                <a:solidFill>
                  <a:srgbClr val="C00000"/>
                </a:solidFill>
                <a:tailEnd type="arrow"/>
              </a:ln>
              <a:effectLst/>
              <a:extLst>
                <a:ext uri="{91240B29-F687-4F45-9708-019B960494DF}">
                  <a14:hiddenLine xmlns=""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1" name="TextBox 10"/>
            <p:cNvSpPr txBox="1"/>
            <p:nvPr/>
          </p:nvSpPr>
          <p:spPr>
            <a:xfrm>
              <a:off x="4419600" y="1444823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open()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48000" y="2057400"/>
            <a:ext cx="3051697" cy="1676400"/>
            <a:chOff x="2209800" y="1295400"/>
            <a:chExt cx="3051697" cy="1676400"/>
          </a:xfrm>
        </p:grpSpPr>
        <p:sp>
          <p:nvSpPr>
            <p:cNvPr id="16" name="Arc 15"/>
            <p:cNvSpPr/>
            <p:nvPr/>
          </p:nvSpPr>
          <p:spPr bwMode="auto">
            <a:xfrm rot="10800000" flipV="1">
              <a:off x="2209800" y="1447799"/>
              <a:ext cx="685800" cy="685800"/>
            </a:xfrm>
            <a:prstGeom prst="arc">
              <a:avLst/>
            </a:prstGeom>
            <a:noFill/>
            <a:ln w="28575">
              <a:solidFill>
                <a:srgbClr val="0033CC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16" idx="2"/>
            </p:cNvCxnSpPr>
            <p:nvPr/>
          </p:nvCxnSpPr>
          <p:spPr bwMode="auto">
            <a:xfrm>
              <a:off x="2209800" y="1790699"/>
              <a:ext cx="0" cy="1181101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0033CC"/>
              </a:solidFill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2514600" y="1447800"/>
              <a:ext cx="1905000" cy="0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0033CC"/>
              </a:solidFill>
              <a:tailEnd type="arrow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Box 18"/>
            <p:cNvSpPr txBox="1"/>
            <p:nvPr/>
          </p:nvSpPr>
          <p:spPr>
            <a:xfrm>
              <a:off x="4419600" y="1295400"/>
              <a:ext cx="8418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1400" b="1" i="1" dirty="0" smtClean="0">
                  <a:solidFill>
                    <a:srgbClr val="0033CC"/>
                  </a:solidFill>
                </a:rPr>
                <a:t>redirect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362200" y="1905000"/>
            <a:ext cx="3625287" cy="2476499"/>
            <a:chOff x="1524000" y="1143000"/>
            <a:chExt cx="3625287" cy="2476499"/>
          </a:xfrm>
        </p:grpSpPr>
        <p:sp>
          <p:nvSpPr>
            <p:cNvPr id="21" name="Arc 20"/>
            <p:cNvSpPr/>
            <p:nvPr/>
          </p:nvSpPr>
          <p:spPr bwMode="auto">
            <a:xfrm rot="16200000">
              <a:off x="1524000" y="1295401"/>
              <a:ext cx="685800" cy="685800"/>
            </a:xfrm>
            <a:prstGeom prst="arc">
              <a:avLst/>
            </a:prstGeom>
            <a:noFill/>
            <a:ln w="28575">
              <a:solidFill>
                <a:srgbClr val="C00000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866900" y="1295400"/>
              <a:ext cx="2552700" cy="0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C00000"/>
              </a:solidFill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Arrow Connector 22"/>
            <p:cNvCxnSpPr>
              <a:stCxn id="21" idx="0"/>
            </p:cNvCxnSpPr>
            <p:nvPr/>
          </p:nvCxnSpPr>
          <p:spPr bwMode="auto">
            <a:xfrm>
              <a:off x="1524000" y="1638301"/>
              <a:ext cx="0" cy="1981198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C00000"/>
              </a:solidFill>
              <a:tailEnd type="arrow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>
              <a:off x="4419600" y="1143000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open()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962400" y="3014908"/>
            <a:ext cx="914400" cy="490210"/>
            <a:chOff x="3657600" y="1795790"/>
            <a:chExt cx="914400" cy="490210"/>
          </a:xfrm>
        </p:grpSpPr>
        <p:grpSp>
          <p:nvGrpSpPr>
            <p:cNvPr id="26" name="Group 268"/>
            <p:cNvGrpSpPr/>
            <p:nvPr/>
          </p:nvGrpSpPr>
          <p:grpSpPr>
            <a:xfrm>
              <a:off x="3886200" y="1828800"/>
              <a:ext cx="457200" cy="457200"/>
              <a:chOff x="5105400" y="1828800"/>
              <a:chExt cx="457200" cy="457200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5105400" y="1828800"/>
                <a:ext cx="457200" cy="22860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5105400" y="2057400"/>
                <a:ext cx="457200" cy="2286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</p:grpSp>
        <p:grpSp>
          <p:nvGrpSpPr>
            <p:cNvPr id="27" name="Group 267"/>
            <p:cNvGrpSpPr/>
            <p:nvPr/>
          </p:nvGrpSpPr>
          <p:grpSpPr>
            <a:xfrm>
              <a:off x="3657600" y="1795790"/>
              <a:ext cx="914400" cy="490210"/>
              <a:chOff x="4876800" y="1795790"/>
              <a:chExt cx="914400" cy="490210"/>
            </a:xfrm>
          </p:grpSpPr>
          <p:sp>
            <p:nvSpPr>
              <p:cNvPr id="28" name="Text Box 6"/>
              <p:cNvSpPr txBox="1">
                <a:spLocks noChangeArrowheads="1"/>
              </p:cNvSpPr>
              <p:nvPr/>
            </p:nvSpPr>
            <p:spPr bwMode="auto">
              <a:xfrm>
                <a:off x="4876800" y="1795790"/>
                <a:ext cx="9144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xrootd</a:t>
                </a:r>
                <a:endParaRPr 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991100" y="2024390"/>
                <a:ext cx="6858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cmsd</a:t>
                </a:r>
                <a:endParaRPr lang="en-US" sz="11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</p:grpSp>
      </p:grpSp>
      <p:grpSp>
        <p:nvGrpSpPr>
          <p:cNvPr id="32" name="Group 589"/>
          <p:cNvGrpSpPr/>
          <p:nvPr/>
        </p:nvGrpSpPr>
        <p:grpSpPr>
          <a:xfrm>
            <a:off x="2667000" y="3662649"/>
            <a:ext cx="3505200" cy="490210"/>
            <a:chOff x="2590800" y="2412102"/>
            <a:chExt cx="3505200" cy="490210"/>
          </a:xfrm>
        </p:grpSpPr>
        <p:grpSp>
          <p:nvGrpSpPr>
            <p:cNvPr id="33" name="Group 270"/>
            <p:cNvGrpSpPr/>
            <p:nvPr/>
          </p:nvGrpSpPr>
          <p:grpSpPr>
            <a:xfrm>
              <a:off x="2819400" y="2428607"/>
              <a:ext cx="457200" cy="457200"/>
              <a:chOff x="5105400" y="1828800"/>
              <a:chExt cx="457200" cy="457200"/>
            </a:xfrm>
          </p:grpSpPr>
          <p:sp>
            <p:nvSpPr>
              <p:cNvPr id="64" name="Rectangle 63"/>
              <p:cNvSpPr/>
              <p:nvPr/>
            </p:nvSpPr>
            <p:spPr bwMode="auto">
              <a:xfrm>
                <a:off x="5105400" y="1828800"/>
                <a:ext cx="457200" cy="22860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5105400" y="2057400"/>
                <a:ext cx="457200" cy="2286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</p:grpSp>
        <p:grpSp>
          <p:nvGrpSpPr>
            <p:cNvPr id="34" name="Group 273"/>
            <p:cNvGrpSpPr/>
            <p:nvPr/>
          </p:nvGrpSpPr>
          <p:grpSpPr>
            <a:xfrm>
              <a:off x="2590800" y="2412102"/>
              <a:ext cx="914400" cy="490210"/>
              <a:chOff x="4876800" y="1795790"/>
              <a:chExt cx="914400" cy="490210"/>
            </a:xfrm>
          </p:grpSpPr>
          <p:sp>
            <p:nvSpPr>
              <p:cNvPr id="62" name="Text Box 6"/>
              <p:cNvSpPr txBox="1">
                <a:spLocks noChangeArrowheads="1"/>
              </p:cNvSpPr>
              <p:nvPr/>
            </p:nvSpPr>
            <p:spPr bwMode="auto">
              <a:xfrm>
                <a:off x="4876800" y="1795790"/>
                <a:ext cx="9144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xrootd</a:t>
                </a:r>
                <a:endParaRPr 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  <p:sp>
            <p:nvSpPr>
              <p:cNvPr id="63" name="Text Box 4"/>
              <p:cNvSpPr txBox="1">
                <a:spLocks noChangeArrowheads="1"/>
              </p:cNvSpPr>
              <p:nvPr/>
            </p:nvSpPr>
            <p:spPr bwMode="auto">
              <a:xfrm>
                <a:off x="4991100" y="2024390"/>
                <a:ext cx="6858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cmsd</a:t>
                </a:r>
                <a:endParaRPr lang="en-US" sz="11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</p:grpSp>
        <p:grpSp>
          <p:nvGrpSpPr>
            <p:cNvPr id="35" name="Group 294"/>
            <p:cNvGrpSpPr/>
            <p:nvPr/>
          </p:nvGrpSpPr>
          <p:grpSpPr>
            <a:xfrm>
              <a:off x="5410200" y="2428607"/>
              <a:ext cx="457200" cy="457200"/>
              <a:chOff x="5105400" y="1828800"/>
              <a:chExt cx="457200" cy="457200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5105400" y="1828800"/>
                <a:ext cx="457200" cy="22860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5105400" y="2057400"/>
                <a:ext cx="457200" cy="2286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</p:grpSp>
        <p:grpSp>
          <p:nvGrpSpPr>
            <p:cNvPr id="36" name="Group 297"/>
            <p:cNvGrpSpPr/>
            <p:nvPr/>
          </p:nvGrpSpPr>
          <p:grpSpPr>
            <a:xfrm>
              <a:off x="5181600" y="2412102"/>
              <a:ext cx="914400" cy="490210"/>
              <a:chOff x="4876800" y="1795790"/>
              <a:chExt cx="914400" cy="490210"/>
            </a:xfrm>
          </p:grpSpPr>
          <p:sp>
            <p:nvSpPr>
              <p:cNvPr id="58" name="Text Box 6"/>
              <p:cNvSpPr txBox="1">
                <a:spLocks noChangeArrowheads="1"/>
              </p:cNvSpPr>
              <p:nvPr/>
            </p:nvSpPr>
            <p:spPr bwMode="auto">
              <a:xfrm>
                <a:off x="4876800" y="1795790"/>
                <a:ext cx="9144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xrootd</a:t>
                </a:r>
                <a:endParaRPr 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  <p:sp>
            <p:nvSpPr>
              <p:cNvPr id="59" name="Text Box 4"/>
              <p:cNvSpPr txBox="1">
                <a:spLocks noChangeArrowheads="1"/>
              </p:cNvSpPr>
              <p:nvPr/>
            </p:nvSpPr>
            <p:spPr bwMode="auto">
              <a:xfrm>
                <a:off x="4991100" y="2024390"/>
                <a:ext cx="6858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cmsd</a:t>
                </a:r>
                <a:endParaRPr lang="en-US" sz="11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</p:grpSp>
        <p:grpSp>
          <p:nvGrpSpPr>
            <p:cNvPr id="37" name="Group 556"/>
            <p:cNvGrpSpPr/>
            <p:nvPr/>
          </p:nvGrpSpPr>
          <p:grpSpPr>
            <a:xfrm>
              <a:off x="3352800" y="2590800"/>
              <a:ext cx="609600" cy="204788"/>
              <a:chOff x="4343400" y="2667000"/>
              <a:chExt cx="609600" cy="204788"/>
            </a:xfrm>
          </p:grpSpPr>
          <p:sp>
            <p:nvSpPr>
              <p:cNvPr id="52" name="AutoShape 122"/>
              <p:cNvSpPr>
                <a:spLocks noChangeArrowheads="1"/>
              </p:cNvSpPr>
              <p:nvPr/>
            </p:nvSpPr>
            <p:spPr bwMode="auto">
              <a:xfrm>
                <a:off x="43434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AutoShape 121"/>
              <p:cNvSpPr>
                <a:spLocks noChangeArrowheads="1"/>
              </p:cNvSpPr>
              <p:nvPr/>
            </p:nvSpPr>
            <p:spPr bwMode="auto">
              <a:xfrm>
                <a:off x="43434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125"/>
              <p:cNvSpPr>
                <a:spLocks noChangeArrowheads="1"/>
              </p:cNvSpPr>
              <p:nvPr/>
            </p:nvSpPr>
            <p:spPr bwMode="auto">
              <a:xfrm>
                <a:off x="45720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utoShape 126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AutoShape 128"/>
              <p:cNvSpPr>
                <a:spLocks noChangeArrowheads="1"/>
              </p:cNvSpPr>
              <p:nvPr/>
            </p:nvSpPr>
            <p:spPr bwMode="auto">
              <a:xfrm>
                <a:off x="48006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AutoShape 129"/>
              <p:cNvSpPr>
                <a:spLocks noChangeArrowheads="1"/>
              </p:cNvSpPr>
              <p:nvPr/>
            </p:nvSpPr>
            <p:spPr bwMode="auto">
              <a:xfrm>
                <a:off x="48006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" name="Group 557"/>
            <p:cNvGrpSpPr/>
            <p:nvPr/>
          </p:nvGrpSpPr>
          <p:grpSpPr>
            <a:xfrm>
              <a:off x="4038600" y="2590800"/>
              <a:ext cx="609600" cy="204788"/>
              <a:chOff x="4343400" y="2667000"/>
              <a:chExt cx="609600" cy="204788"/>
            </a:xfrm>
          </p:grpSpPr>
          <p:sp>
            <p:nvSpPr>
              <p:cNvPr id="46" name="AutoShape 122"/>
              <p:cNvSpPr>
                <a:spLocks noChangeArrowheads="1"/>
              </p:cNvSpPr>
              <p:nvPr/>
            </p:nvSpPr>
            <p:spPr bwMode="auto">
              <a:xfrm>
                <a:off x="43434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AutoShape 121"/>
              <p:cNvSpPr>
                <a:spLocks noChangeArrowheads="1"/>
              </p:cNvSpPr>
              <p:nvPr/>
            </p:nvSpPr>
            <p:spPr bwMode="auto">
              <a:xfrm>
                <a:off x="43434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AutoShape 125"/>
              <p:cNvSpPr>
                <a:spLocks noChangeArrowheads="1"/>
              </p:cNvSpPr>
              <p:nvPr/>
            </p:nvSpPr>
            <p:spPr bwMode="auto">
              <a:xfrm>
                <a:off x="45720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AutoShape 126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128"/>
              <p:cNvSpPr>
                <a:spLocks noChangeArrowheads="1"/>
              </p:cNvSpPr>
              <p:nvPr/>
            </p:nvSpPr>
            <p:spPr bwMode="auto">
              <a:xfrm>
                <a:off x="48006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AutoShape 129"/>
              <p:cNvSpPr>
                <a:spLocks noChangeArrowheads="1"/>
              </p:cNvSpPr>
              <p:nvPr/>
            </p:nvSpPr>
            <p:spPr bwMode="auto">
              <a:xfrm>
                <a:off x="48006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" name="Group 558"/>
            <p:cNvGrpSpPr/>
            <p:nvPr/>
          </p:nvGrpSpPr>
          <p:grpSpPr>
            <a:xfrm>
              <a:off x="4724400" y="2590800"/>
              <a:ext cx="609600" cy="204788"/>
              <a:chOff x="4343400" y="2667000"/>
              <a:chExt cx="609600" cy="204788"/>
            </a:xfrm>
          </p:grpSpPr>
          <p:sp>
            <p:nvSpPr>
              <p:cNvPr id="40" name="AutoShape 122"/>
              <p:cNvSpPr>
                <a:spLocks noChangeArrowheads="1"/>
              </p:cNvSpPr>
              <p:nvPr/>
            </p:nvSpPr>
            <p:spPr bwMode="auto">
              <a:xfrm>
                <a:off x="43434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AutoShape 121"/>
              <p:cNvSpPr>
                <a:spLocks noChangeArrowheads="1"/>
              </p:cNvSpPr>
              <p:nvPr/>
            </p:nvSpPr>
            <p:spPr bwMode="auto">
              <a:xfrm>
                <a:off x="43434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AutoShape 125"/>
              <p:cNvSpPr>
                <a:spLocks noChangeArrowheads="1"/>
              </p:cNvSpPr>
              <p:nvPr/>
            </p:nvSpPr>
            <p:spPr bwMode="auto">
              <a:xfrm>
                <a:off x="45720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AutoShape 126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AutoShape 128"/>
              <p:cNvSpPr>
                <a:spLocks noChangeArrowheads="1"/>
              </p:cNvSpPr>
              <p:nvPr/>
            </p:nvSpPr>
            <p:spPr bwMode="auto">
              <a:xfrm>
                <a:off x="48006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AutoShape 129"/>
              <p:cNvSpPr>
                <a:spLocks noChangeArrowheads="1"/>
              </p:cNvSpPr>
              <p:nvPr/>
            </p:nvSpPr>
            <p:spPr bwMode="auto">
              <a:xfrm>
                <a:off x="48006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66" name="Straight Connector 65"/>
          <p:cNvCxnSpPr/>
          <p:nvPr/>
        </p:nvCxnSpPr>
        <p:spPr bwMode="auto">
          <a:xfrm flipH="1" flipV="1">
            <a:off x="4419600" y="3505118"/>
            <a:ext cx="1295400" cy="157531"/>
          </a:xfrm>
          <a:prstGeom prst="line">
            <a:avLst/>
          </a:prstGeom>
          <a:solidFill>
            <a:srgbClr val="EBEBEB"/>
          </a:solidFill>
          <a:ln w="3810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V="1">
            <a:off x="3124200" y="3505118"/>
            <a:ext cx="1295400" cy="157531"/>
          </a:xfrm>
          <a:prstGeom prst="line">
            <a:avLst/>
          </a:prstGeom>
          <a:solidFill>
            <a:srgbClr val="EBEBEB"/>
          </a:solidFill>
          <a:ln w="3810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67"/>
          <p:cNvSpPr txBox="1"/>
          <p:nvPr/>
        </p:nvSpPr>
        <p:spPr>
          <a:xfrm>
            <a:off x="3745005" y="3576109"/>
            <a:ext cx="1425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latin typeface="Lucida Console" pitchFamily="49" charset="0"/>
              </a:rPr>
              <a:t>64</a:t>
            </a:r>
            <a:r>
              <a:rPr lang="en-US" sz="1200" baseline="30000" dirty="0" smtClean="0">
                <a:solidFill>
                  <a:schemeClr val="tx2"/>
                </a:solidFill>
                <a:latin typeface="Lucida Console" pitchFamily="49" charset="0"/>
              </a:rPr>
              <a:t>1 </a:t>
            </a:r>
            <a:r>
              <a:rPr lang="en-US" sz="1200" dirty="0" smtClean="0">
                <a:solidFill>
                  <a:schemeClr val="tx2"/>
                </a:solidFill>
                <a:latin typeface="Lucida Console" pitchFamily="49" charset="0"/>
              </a:rPr>
              <a:t>=       64</a:t>
            </a:r>
            <a:endParaRPr lang="en-US" sz="1200" dirty="0">
              <a:solidFill>
                <a:schemeClr val="tx2"/>
              </a:solidFill>
              <a:latin typeface="Lucida Console" pitchFamily="49" charset="0"/>
            </a:endParaRPr>
          </a:p>
        </p:txBody>
      </p:sp>
      <p:grpSp>
        <p:nvGrpSpPr>
          <p:cNvPr id="69" name="Group 590"/>
          <p:cNvGrpSpPr/>
          <p:nvPr/>
        </p:nvGrpSpPr>
        <p:grpSpPr>
          <a:xfrm>
            <a:off x="2057400" y="4310390"/>
            <a:ext cx="4724400" cy="490210"/>
            <a:chOff x="1981200" y="3044919"/>
            <a:chExt cx="4724400" cy="490210"/>
          </a:xfrm>
        </p:grpSpPr>
        <p:grpSp>
          <p:nvGrpSpPr>
            <p:cNvPr id="70" name="Group 334"/>
            <p:cNvGrpSpPr/>
            <p:nvPr/>
          </p:nvGrpSpPr>
          <p:grpSpPr>
            <a:xfrm>
              <a:off x="4038600" y="3200400"/>
              <a:ext cx="609600" cy="204788"/>
              <a:chOff x="4343400" y="2667000"/>
              <a:chExt cx="609600" cy="204788"/>
            </a:xfrm>
          </p:grpSpPr>
          <p:sp>
            <p:nvSpPr>
              <p:cNvPr id="113" name="AutoShape 122"/>
              <p:cNvSpPr>
                <a:spLocks noChangeArrowheads="1"/>
              </p:cNvSpPr>
              <p:nvPr/>
            </p:nvSpPr>
            <p:spPr bwMode="auto">
              <a:xfrm>
                <a:off x="43434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AutoShape 121"/>
              <p:cNvSpPr>
                <a:spLocks noChangeArrowheads="1"/>
              </p:cNvSpPr>
              <p:nvPr/>
            </p:nvSpPr>
            <p:spPr bwMode="auto">
              <a:xfrm>
                <a:off x="43434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AutoShape 125"/>
              <p:cNvSpPr>
                <a:spLocks noChangeArrowheads="1"/>
              </p:cNvSpPr>
              <p:nvPr/>
            </p:nvSpPr>
            <p:spPr bwMode="auto">
              <a:xfrm>
                <a:off x="45720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AutoShape 126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AutoShape 128"/>
              <p:cNvSpPr>
                <a:spLocks noChangeArrowheads="1"/>
              </p:cNvSpPr>
              <p:nvPr/>
            </p:nvSpPr>
            <p:spPr bwMode="auto">
              <a:xfrm>
                <a:off x="48006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AutoShape 129"/>
              <p:cNvSpPr>
                <a:spLocks noChangeArrowheads="1"/>
              </p:cNvSpPr>
              <p:nvPr/>
            </p:nvSpPr>
            <p:spPr bwMode="auto">
              <a:xfrm>
                <a:off x="48006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" name="Group 343"/>
            <p:cNvGrpSpPr/>
            <p:nvPr/>
          </p:nvGrpSpPr>
          <p:grpSpPr>
            <a:xfrm>
              <a:off x="4572000" y="3044919"/>
              <a:ext cx="914400" cy="490210"/>
              <a:chOff x="2286000" y="3014990"/>
              <a:chExt cx="914400" cy="490210"/>
            </a:xfrm>
          </p:grpSpPr>
          <p:grpSp>
            <p:nvGrpSpPr>
              <p:cNvPr id="107" name="Group 358"/>
              <p:cNvGrpSpPr/>
              <p:nvPr/>
            </p:nvGrpSpPr>
            <p:grpSpPr>
              <a:xfrm>
                <a:off x="2514600" y="3048000"/>
                <a:ext cx="457200" cy="457200"/>
                <a:chOff x="5105400" y="1828800"/>
                <a:chExt cx="457200" cy="457200"/>
              </a:xfrm>
            </p:grpSpPr>
            <p:sp>
              <p:nvSpPr>
                <p:cNvPr id="111" name="Rectangle 110"/>
                <p:cNvSpPr/>
                <p:nvPr/>
              </p:nvSpPr>
              <p:spPr bwMode="auto">
                <a:xfrm>
                  <a:off x="5105400" y="1828800"/>
                  <a:ext cx="457200" cy="228600"/>
                </a:xfrm>
                <a:prstGeom prst="rect">
                  <a:avLst/>
                </a:prstGeom>
                <a:solidFill>
                  <a:srgbClr val="0033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  <p:sp>
              <p:nvSpPr>
                <p:cNvPr id="112" name="Rectangle 104"/>
                <p:cNvSpPr/>
                <p:nvPr/>
              </p:nvSpPr>
              <p:spPr bwMode="auto">
                <a:xfrm>
                  <a:off x="5105400" y="2057400"/>
                  <a:ext cx="457200" cy="228600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</p:grpSp>
          <p:grpSp>
            <p:nvGrpSpPr>
              <p:cNvPr id="108" name="Group 359"/>
              <p:cNvGrpSpPr/>
              <p:nvPr/>
            </p:nvGrpSpPr>
            <p:grpSpPr>
              <a:xfrm>
                <a:off x="2286000" y="3014990"/>
                <a:ext cx="914400" cy="490210"/>
                <a:chOff x="4876800" y="1795790"/>
                <a:chExt cx="914400" cy="490210"/>
              </a:xfrm>
            </p:grpSpPr>
            <p:sp>
              <p:nvSpPr>
                <p:cNvPr id="109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876800" y="1795790"/>
                  <a:ext cx="9144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xrootd</a:t>
                  </a:r>
                  <a:endParaRPr lang="en-US" sz="11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  <p:sp>
              <p:nvSpPr>
                <p:cNvPr id="1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991100" y="2024390"/>
                  <a:ext cx="6858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cmsd</a:t>
                  </a:r>
                  <a:endParaRPr lang="en-US" sz="11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</p:grpSp>
        </p:grpSp>
        <p:grpSp>
          <p:nvGrpSpPr>
            <p:cNvPr id="72" name="Group 344"/>
            <p:cNvGrpSpPr/>
            <p:nvPr/>
          </p:nvGrpSpPr>
          <p:grpSpPr>
            <a:xfrm>
              <a:off x="5791200" y="3044919"/>
              <a:ext cx="914400" cy="490210"/>
              <a:chOff x="5791200" y="2971800"/>
              <a:chExt cx="914400" cy="490210"/>
            </a:xfrm>
          </p:grpSpPr>
          <p:grpSp>
            <p:nvGrpSpPr>
              <p:cNvPr id="101" name="Group 352"/>
              <p:cNvGrpSpPr/>
              <p:nvPr/>
            </p:nvGrpSpPr>
            <p:grpSpPr>
              <a:xfrm>
                <a:off x="6019800" y="3004810"/>
                <a:ext cx="457200" cy="457200"/>
                <a:chOff x="5105400" y="1828800"/>
                <a:chExt cx="457200" cy="457200"/>
              </a:xfrm>
            </p:grpSpPr>
            <p:sp>
              <p:nvSpPr>
                <p:cNvPr id="105" name="Rectangle 104"/>
                <p:cNvSpPr/>
                <p:nvPr/>
              </p:nvSpPr>
              <p:spPr bwMode="auto">
                <a:xfrm>
                  <a:off x="5105400" y="1828800"/>
                  <a:ext cx="457200" cy="228600"/>
                </a:xfrm>
                <a:prstGeom prst="rect">
                  <a:avLst/>
                </a:prstGeom>
                <a:solidFill>
                  <a:srgbClr val="0033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  <p:sp>
              <p:nvSpPr>
                <p:cNvPr id="106" name="Rectangle 98"/>
                <p:cNvSpPr/>
                <p:nvPr/>
              </p:nvSpPr>
              <p:spPr bwMode="auto">
                <a:xfrm>
                  <a:off x="5105400" y="2057400"/>
                  <a:ext cx="457200" cy="228600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</p:grpSp>
          <p:grpSp>
            <p:nvGrpSpPr>
              <p:cNvPr id="102" name="Group 353"/>
              <p:cNvGrpSpPr/>
              <p:nvPr/>
            </p:nvGrpSpPr>
            <p:grpSpPr>
              <a:xfrm>
                <a:off x="5791200" y="2971800"/>
                <a:ext cx="914400" cy="490210"/>
                <a:chOff x="4876800" y="1795790"/>
                <a:chExt cx="914400" cy="490210"/>
              </a:xfrm>
            </p:grpSpPr>
            <p:sp>
              <p:nvSpPr>
                <p:cNvPr id="10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876800" y="1795790"/>
                  <a:ext cx="9144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xrootd</a:t>
                  </a:r>
                  <a:endParaRPr lang="en-US" sz="11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  <p:sp>
              <p:nvSpPr>
                <p:cNvPr id="104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991100" y="2024390"/>
                  <a:ext cx="6858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cmsd</a:t>
                  </a:r>
                  <a:endParaRPr lang="en-US" sz="11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</p:grpSp>
        </p:grpSp>
        <p:grpSp>
          <p:nvGrpSpPr>
            <p:cNvPr id="73" name="Group 345"/>
            <p:cNvGrpSpPr/>
            <p:nvPr/>
          </p:nvGrpSpPr>
          <p:grpSpPr>
            <a:xfrm>
              <a:off x="5334000" y="3187630"/>
              <a:ext cx="609600" cy="204788"/>
              <a:chOff x="4343400" y="2667000"/>
              <a:chExt cx="609600" cy="204788"/>
            </a:xfrm>
          </p:grpSpPr>
          <p:sp>
            <p:nvSpPr>
              <p:cNvPr id="95" name="AutoShape 122"/>
              <p:cNvSpPr>
                <a:spLocks noChangeArrowheads="1"/>
              </p:cNvSpPr>
              <p:nvPr/>
            </p:nvSpPr>
            <p:spPr bwMode="auto">
              <a:xfrm>
                <a:off x="43434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AutoShape 121"/>
              <p:cNvSpPr>
                <a:spLocks noChangeArrowheads="1"/>
              </p:cNvSpPr>
              <p:nvPr/>
            </p:nvSpPr>
            <p:spPr bwMode="auto">
              <a:xfrm>
                <a:off x="43434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AutoShape 125"/>
              <p:cNvSpPr>
                <a:spLocks noChangeArrowheads="1"/>
              </p:cNvSpPr>
              <p:nvPr/>
            </p:nvSpPr>
            <p:spPr bwMode="auto">
              <a:xfrm>
                <a:off x="45720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AutoShape 126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AutoShape 128"/>
              <p:cNvSpPr>
                <a:spLocks noChangeArrowheads="1"/>
              </p:cNvSpPr>
              <p:nvPr/>
            </p:nvSpPr>
            <p:spPr bwMode="auto">
              <a:xfrm>
                <a:off x="48006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AutoShape 129"/>
              <p:cNvSpPr>
                <a:spLocks noChangeArrowheads="1"/>
              </p:cNvSpPr>
              <p:nvPr/>
            </p:nvSpPr>
            <p:spPr bwMode="auto">
              <a:xfrm>
                <a:off x="48006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" name="Group 409"/>
            <p:cNvGrpSpPr/>
            <p:nvPr/>
          </p:nvGrpSpPr>
          <p:grpSpPr>
            <a:xfrm>
              <a:off x="1981200" y="3044919"/>
              <a:ext cx="914400" cy="490210"/>
              <a:chOff x="2286000" y="3014990"/>
              <a:chExt cx="914400" cy="490210"/>
            </a:xfrm>
          </p:grpSpPr>
          <p:grpSp>
            <p:nvGrpSpPr>
              <p:cNvPr id="89" name="Group 424"/>
              <p:cNvGrpSpPr/>
              <p:nvPr/>
            </p:nvGrpSpPr>
            <p:grpSpPr>
              <a:xfrm>
                <a:off x="2514600" y="3048000"/>
                <a:ext cx="457200" cy="457200"/>
                <a:chOff x="5105400" y="1828800"/>
                <a:chExt cx="457200" cy="457200"/>
              </a:xfrm>
            </p:grpSpPr>
            <p:sp>
              <p:nvSpPr>
                <p:cNvPr id="93" name="Rectangle 92"/>
                <p:cNvSpPr/>
                <p:nvPr/>
              </p:nvSpPr>
              <p:spPr bwMode="auto">
                <a:xfrm>
                  <a:off x="5105400" y="1828800"/>
                  <a:ext cx="457200" cy="228600"/>
                </a:xfrm>
                <a:prstGeom prst="rect">
                  <a:avLst/>
                </a:prstGeom>
                <a:solidFill>
                  <a:srgbClr val="0033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  <p:sp>
              <p:nvSpPr>
                <p:cNvPr id="94" name="Rectangle 86"/>
                <p:cNvSpPr/>
                <p:nvPr/>
              </p:nvSpPr>
              <p:spPr bwMode="auto">
                <a:xfrm>
                  <a:off x="5105400" y="2057400"/>
                  <a:ext cx="457200" cy="228600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</p:grpSp>
          <p:grpSp>
            <p:nvGrpSpPr>
              <p:cNvPr id="90" name="Group 425"/>
              <p:cNvGrpSpPr/>
              <p:nvPr/>
            </p:nvGrpSpPr>
            <p:grpSpPr>
              <a:xfrm>
                <a:off x="2286000" y="3014990"/>
                <a:ext cx="914400" cy="490210"/>
                <a:chOff x="4876800" y="1795790"/>
                <a:chExt cx="914400" cy="490210"/>
              </a:xfrm>
            </p:grpSpPr>
            <p:sp>
              <p:nvSpPr>
                <p:cNvPr id="9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876800" y="1795790"/>
                  <a:ext cx="9144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xrootd</a:t>
                  </a:r>
                  <a:endParaRPr lang="en-US" sz="11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  <p:sp>
              <p:nvSpPr>
                <p:cNvPr id="92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991100" y="2024390"/>
                  <a:ext cx="6858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cmsd</a:t>
                  </a:r>
                  <a:endParaRPr lang="en-US" sz="11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</p:grpSp>
        </p:grpSp>
        <p:grpSp>
          <p:nvGrpSpPr>
            <p:cNvPr id="75" name="Group 410"/>
            <p:cNvGrpSpPr/>
            <p:nvPr/>
          </p:nvGrpSpPr>
          <p:grpSpPr>
            <a:xfrm>
              <a:off x="3200400" y="3044919"/>
              <a:ext cx="914400" cy="490210"/>
              <a:chOff x="5791200" y="2971800"/>
              <a:chExt cx="914400" cy="490210"/>
            </a:xfrm>
          </p:grpSpPr>
          <p:grpSp>
            <p:nvGrpSpPr>
              <p:cNvPr id="83" name="Group 418"/>
              <p:cNvGrpSpPr/>
              <p:nvPr/>
            </p:nvGrpSpPr>
            <p:grpSpPr>
              <a:xfrm>
                <a:off x="6019800" y="3004810"/>
                <a:ext cx="457200" cy="457200"/>
                <a:chOff x="5105400" y="1828800"/>
                <a:chExt cx="457200" cy="457200"/>
              </a:xfrm>
            </p:grpSpPr>
            <p:sp>
              <p:nvSpPr>
                <p:cNvPr id="87" name="Rectangle 86"/>
                <p:cNvSpPr/>
                <p:nvPr/>
              </p:nvSpPr>
              <p:spPr bwMode="auto">
                <a:xfrm>
                  <a:off x="5105400" y="1828800"/>
                  <a:ext cx="457200" cy="228600"/>
                </a:xfrm>
                <a:prstGeom prst="rect">
                  <a:avLst/>
                </a:prstGeom>
                <a:solidFill>
                  <a:srgbClr val="0033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  <p:sp>
              <p:nvSpPr>
                <p:cNvPr id="88" name="Rectangle 80"/>
                <p:cNvSpPr/>
                <p:nvPr/>
              </p:nvSpPr>
              <p:spPr bwMode="auto">
                <a:xfrm>
                  <a:off x="5105400" y="2057400"/>
                  <a:ext cx="457200" cy="228600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</p:grpSp>
          <p:grpSp>
            <p:nvGrpSpPr>
              <p:cNvPr id="84" name="Group 419"/>
              <p:cNvGrpSpPr/>
              <p:nvPr/>
            </p:nvGrpSpPr>
            <p:grpSpPr>
              <a:xfrm>
                <a:off x="5791200" y="2971800"/>
                <a:ext cx="914400" cy="490210"/>
                <a:chOff x="4876800" y="1795790"/>
                <a:chExt cx="914400" cy="490210"/>
              </a:xfrm>
            </p:grpSpPr>
            <p:sp>
              <p:nvSpPr>
                <p:cNvPr id="8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876800" y="1795790"/>
                  <a:ext cx="9144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xrootd</a:t>
                  </a:r>
                  <a:endParaRPr lang="en-US" sz="11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  <p:sp>
              <p:nvSpPr>
                <p:cNvPr id="86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991100" y="2024390"/>
                  <a:ext cx="6858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cmsd</a:t>
                  </a:r>
                  <a:endParaRPr lang="en-US" sz="11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</p:grpSp>
        </p:grpSp>
        <p:grpSp>
          <p:nvGrpSpPr>
            <p:cNvPr id="76" name="Group 411"/>
            <p:cNvGrpSpPr/>
            <p:nvPr/>
          </p:nvGrpSpPr>
          <p:grpSpPr>
            <a:xfrm>
              <a:off x="2743200" y="3187630"/>
              <a:ext cx="609600" cy="204788"/>
              <a:chOff x="4343400" y="2667000"/>
              <a:chExt cx="609600" cy="204788"/>
            </a:xfrm>
          </p:grpSpPr>
          <p:sp>
            <p:nvSpPr>
              <p:cNvPr id="77" name="AutoShape 122"/>
              <p:cNvSpPr>
                <a:spLocks noChangeArrowheads="1"/>
              </p:cNvSpPr>
              <p:nvPr/>
            </p:nvSpPr>
            <p:spPr bwMode="auto">
              <a:xfrm>
                <a:off x="43434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AutoShape 121"/>
              <p:cNvSpPr>
                <a:spLocks noChangeArrowheads="1"/>
              </p:cNvSpPr>
              <p:nvPr/>
            </p:nvSpPr>
            <p:spPr bwMode="auto">
              <a:xfrm>
                <a:off x="43434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AutoShape 125"/>
              <p:cNvSpPr>
                <a:spLocks noChangeArrowheads="1"/>
              </p:cNvSpPr>
              <p:nvPr/>
            </p:nvSpPr>
            <p:spPr bwMode="auto">
              <a:xfrm>
                <a:off x="45720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AutoShape 126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AutoShape 128"/>
              <p:cNvSpPr>
                <a:spLocks noChangeArrowheads="1"/>
              </p:cNvSpPr>
              <p:nvPr/>
            </p:nvSpPr>
            <p:spPr bwMode="auto">
              <a:xfrm>
                <a:off x="48006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AutoShape 129"/>
              <p:cNvSpPr>
                <a:spLocks noChangeArrowheads="1"/>
              </p:cNvSpPr>
              <p:nvPr/>
            </p:nvSpPr>
            <p:spPr bwMode="auto">
              <a:xfrm>
                <a:off x="48006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119" name="Straight Connector 118"/>
          <p:cNvCxnSpPr/>
          <p:nvPr/>
        </p:nvCxnSpPr>
        <p:spPr bwMode="auto">
          <a:xfrm flipV="1">
            <a:off x="5105400" y="4157908"/>
            <a:ext cx="609600" cy="157531"/>
          </a:xfrm>
          <a:prstGeom prst="line">
            <a:avLst/>
          </a:prstGeom>
          <a:solidFill>
            <a:srgbClr val="EBEBEB"/>
          </a:solidFill>
          <a:ln w="3810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flipH="1" flipV="1">
            <a:off x="5715000" y="4162957"/>
            <a:ext cx="609600" cy="157531"/>
          </a:xfrm>
          <a:prstGeom prst="line">
            <a:avLst/>
          </a:prstGeom>
          <a:solidFill>
            <a:srgbClr val="EBEBEB"/>
          </a:solidFill>
          <a:ln w="3810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2514600" y="4157908"/>
            <a:ext cx="609600" cy="157531"/>
          </a:xfrm>
          <a:prstGeom prst="line">
            <a:avLst/>
          </a:prstGeom>
          <a:solidFill>
            <a:srgbClr val="EBEBEB"/>
          </a:solidFill>
          <a:ln w="3810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flipH="1" flipV="1">
            <a:off x="3124200" y="4162957"/>
            <a:ext cx="609600" cy="157531"/>
          </a:xfrm>
          <a:prstGeom prst="line">
            <a:avLst/>
          </a:prstGeom>
          <a:solidFill>
            <a:srgbClr val="EBEBEB"/>
          </a:solidFill>
          <a:ln w="3810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Box 54"/>
          <p:cNvSpPr txBox="1"/>
          <p:nvPr/>
        </p:nvSpPr>
        <p:spPr>
          <a:xfrm>
            <a:off x="3745005" y="4109509"/>
            <a:ext cx="1425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latin typeface="Lucida Console" pitchFamily="49" charset="0"/>
              </a:rPr>
              <a:t>64</a:t>
            </a:r>
            <a:r>
              <a:rPr lang="en-US" sz="1200" baseline="30000" dirty="0" smtClean="0">
                <a:solidFill>
                  <a:schemeClr val="tx2"/>
                </a:solidFill>
                <a:latin typeface="Lucida Console" pitchFamily="49" charset="0"/>
              </a:rPr>
              <a:t>2 </a:t>
            </a:r>
            <a:r>
              <a:rPr lang="en-US" sz="1200" dirty="0" smtClean="0">
                <a:solidFill>
                  <a:schemeClr val="tx2"/>
                </a:solidFill>
                <a:latin typeface="Lucida Console" pitchFamily="49" charset="0"/>
              </a:rPr>
              <a:t>=     4096</a:t>
            </a:r>
            <a:endParaRPr lang="en-US" sz="1200" dirty="0">
              <a:solidFill>
                <a:schemeClr val="tx2"/>
              </a:solidFill>
              <a:latin typeface="Lucida Console" pitchFamily="49" charset="0"/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6019800" y="1905000"/>
            <a:ext cx="838200" cy="914400"/>
            <a:chOff x="5105400" y="1143000"/>
            <a:chExt cx="838200" cy="914400"/>
          </a:xfrm>
        </p:grpSpPr>
        <p:sp>
          <p:nvSpPr>
            <p:cNvPr id="125" name="Rounded Rectangle 124"/>
            <p:cNvSpPr/>
            <p:nvPr/>
          </p:nvSpPr>
          <p:spPr bwMode="auto">
            <a:xfrm>
              <a:off x="5181600" y="1143000"/>
              <a:ext cx="685800" cy="914400"/>
            </a:xfrm>
            <a:prstGeom prst="roundRect">
              <a:avLst/>
            </a:prstGeom>
            <a:solidFill>
              <a:srgbClr val="EBEBEB"/>
            </a:solidFill>
            <a:ln w="38100">
              <a:solidFill>
                <a:srgbClr val="C00000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105400" y="1415534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Client</a:t>
              </a:r>
              <a:endParaRPr lang="en-US" dirty="0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495800" y="2511623"/>
            <a:ext cx="1491687" cy="841177"/>
            <a:chOff x="3657600" y="1749623"/>
            <a:chExt cx="1491687" cy="841177"/>
          </a:xfrm>
        </p:grpSpPr>
        <p:sp>
          <p:nvSpPr>
            <p:cNvPr id="128" name="Arc 127"/>
            <p:cNvSpPr/>
            <p:nvPr/>
          </p:nvSpPr>
          <p:spPr bwMode="auto">
            <a:xfrm rot="16200000">
              <a:off x="3657600" y="1905000"/>
              <a:ext cx="685800" cy="685800"/>
            </a:xfrm>
            <a:prstGeom prst="arc">
              <a:avLst/>
            </a:prstGeom>
            <a:noFill/>
            <a:ln w="28575">
              <a:solidFill>
                <a:srgbClr val="C00000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cxnSp>
          <p:nvCxnSpPr>
            <p:cNvPr id="129" name="Straight Arrow Connector 128"/>
            <p:cNvCxnSpPr>
              <a:stCxn id="128" idx="2"/>
            </p:cNvCxnSpPr>
            <p:nvPr/>
          </p:nvCxnSpPr>
          <p:spPr bwMode="auto">
            <a:xfrm>
              <a:off x="4000500" y="1905000"/>
              <a:ext cx="419100" cy="0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C00000"/>
              </a:solidFill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Arrow Connector 129"/>
            <p:cNvCxnSpPr/>
            <p:nvPr/>
          </p:nvCxnSpPr>
          <p:spPr bwMode="auto">
            <a:xfrm>
              <a:off x="3657600" y="2209800"/>
              <a:ext cx="0" cy="114300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C00000"/>
              </a:solidFill>
              <a:tailEnd type="arrow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1" name="TextBox 130"/>
            <p:cNvSpPr txBox="1"/>
            <p:nvPr/>
          </p:nvSpPr>
          <p:spPr>
            <a:xfrm>
              <a:off x="4419600" y="1749623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open()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315200" y="381000"/>
            <a:ext cx="1143000" cy="1066800"/>
            <a:chOff x="7467600" y="381000"/>
            <a:chExt cx="1143000" cy="1066800"/>
          </a:xfrm>
        </p:grpSpPr>
        <p:sp>
          <p:nvSpPr>
            <p:cNvPr id="137" name="Cube 136"/>
            <p:cNvSpPr/>
            <p:nvPr/>
          </p:nvSpPr>
          <p:spPr bwMode="auto">
            <a:xfrm>
              <a:off x="7467600" y="838200"/>
              <a:ext cx="1143000" cy="609600"/>
            </a:xfrm>
            <a:prstGeom prst="cube">
              <a:avLst/>
            </a:prstGeom>
            <a:solidFill>
              <a:srgbClr val="92D05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rPr>
                <a:t>cmsd</a:t>
              </a:r>
            </a:p>
          </p:txBody>
        </p:sp>
        <p:sp>
          <p:nvSpPr>
            <p:cNvPr id="138" name="Cube 137"/>
            <p:cNvSpPr/>
            <p:nvPr/>
          </p:nvSpPr>
          <p:spPr bwMode="auto">
            <a:xfrm>
              <a:off x="7467600" y="381000"/>
              <a:ext cx="1143000" cy="609600"/>
            </a:xfrm>
            <a:prstGeom prst="cube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rPr>
                <a:t>xrootd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862971" y="5029200"/>
            <a:ext cx="70695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008000"/>
                </a:solidFill>
                <a:latin typeface="Palatino Linotype" pitchFamily="18" charset="0"/>
              </a:rPr>
              <a:t>Request routing is very different from traditional data management models</a:t>
            </a:r>
          </a:p>
          <a:p>
            <a:pPr algn="ctr"/>
            <a:r>
              <a:rPr lang="en-US" sz="1600" b="1" i="1" dirty="0" smtClean="0">
                <a:solidFill>
                  <a:srgbClr val="008000"/>
                </a:solidFill>
                <a:latin typeface="Palatino Linotype" pitchFamily="18" charset="0"/>
              </a:rPr>
              <a:t>This implements a structured network of request routers (i.e. redirectors)</a:t>
            </a:r>
          </a:p>
          <a:p>
            <a:pPr algn="ctr"/>
            <a:r>
              <a:rPr lang="en-US" sz="1600" b="1" i="1" dirty="0" smtClean="0">
                <a:solidFill>
                  <a:srgbClr val="008000"/>
                </a:solidFill>
                <a:latin typeface="Palatino Linotype" pitchFamily="18" charset="0"/>
              </a:rPr>
              <a:t>Capable of automatically recovering from adverse conditions</a:t>
            </a:r>
          </a:p>
          <a:p>
            <a:pPr algn="ctr"/>
            <a:r>
              <a:rPr lang="en-US" sz="1600" b="1" i="1" dirty="0" smtClean="0">
                <a:solidFill>
                  <a:srgbClr val="008000"/>
                </a:solidFill>
                <a:latin typeface="Palatino Linotype" pitchFamily="18" charset="0"/>
              </a:rPr>
              <a:t>Much like internet routing it essentially implements an NDN</a:t>
            </a:r>
            <a:endParaRPr lang="en-US" sz="1600" b="1" i="1" dirty="0">
              <a:solidFill>
                <a:srgbClr val="008000"/>
              </a:solidFill>
              <a:latin typeface="Palatino Linotype" pitchFamily="18" charset="0"/>
            </a:endParaRPr>
          </a:p>
        </p:txBody>
      </p:sp>
      <p:sp>
        <p:nvSpPr>
          <p:cNvPr id="153" name="Multiply 152"/>
          <p:cNvSpPr/>
          <p:nvPr/>
        </p:nvSpPr>
        <p:spPr bwMode="auto">
          <a:xfrm>
            <a:off x="2084832" y="4114800"/>
            <a:ext cx="838200" cy="838200"/>
          </a:xfrm>
          <a:prstGeom prst="mathMultiply">
            <a:avLst/>
          </a:prstGeom>
          <a:solidFill>
            <a:srgbClr val="CC3300">
              <a:alpha val="50196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3733800" y="1905000"/>
            <a:ext cx="2199185" cy="2441377"/>
            <a:chOff x="5791200" y="2816423"/>
            <a:chExt cx="2199185" cy="2441377"/>
          </a:xfrm>
        </p:grpSpPr>
        <p:grpSp>
          <p:nvGrpSpPr>
            <p:cNvPr id="151" name="Group 150"/>
            <p:cNvGrpSpPr/>
            <p:nvPr/>
          </p:nvGrpSpPr>
          <p:grpSpPr>
            <a:xfrm>
              <a:off x="5791200" y="2971800"/>
              <a:ext cx="1539240" cy="2286000"/>
              <a:chOff x="3733800" y="2057400"/>
              <a:chExt cx="1539240" cy="2286000"/>
            </a:xfrm>
          </p:grpSpPr>
          <p:cxnSp>
            <p:nvCxnSpPr>
              <p:cNvPr id="141" name="Straight Connector 140"/>
              <p:cNvCxnSpPr/>
              <p:nvPr/>
            </p:nvCxnSpPr>
            <p:spPr bwMode="auto">
              <a:xfrm>
                <a:off x="4038600" y="2057400"/>
                <a:ext cx="123444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D6009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2" name="Arc 141"/>
              <p:cNvSpPr/>
              <p:nvPr/>
            </p:nvSpPr>
            <p:spPr bwMode="auto">
              <a:xfrm rot="16200000">
                <a:off x="3733800" y="2057400"/>
                <a:ext cx="685800" cy="685800"/>
              </a:xfrm>
              <a:prstGeom prst="arc">
                <a:avLst/>
              </a:prstGeom>
              <a:noFill/>
              <a:ln w="28575" cap="flat" cmpd="sng" algn="ctr">
                <a:solidFill>
                  <a:srgbClr val="D6009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4" name="Straight Arrow Connector 143"/>
              <p:cNvCxnSpPr>
                <a:stCxn id="142" idx="0"/>
              </p:cNvCxnSpPr>
              <p:nvPr/>
            </p:nvCxnSpPr>
            <p:spPr bwMode="auto">
              <a:xfrm>
                <a:off x="3733800" y="2400300"/>
                <a:ext cx="0" cy="194310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D60093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54" name="TextBox 153"/>
            <p:cNvSpPr txBox="1"/>
            <p:nvPr/>
          </p:nvSpPr>
          <p:spPr>
            <a:xfrm>
              <a:off x="7315200" y="2816423"/>
              <a:ext cx="6751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open()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6163125" y="3236893"/>
            <a:ext cx="26019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CC9900"/>
                </a:solidFill>
                <a:latin typeface="Palatino Linotype" pitchFamily="18" charset="0"/>
              </a:rPr>
              <a:t>Exponentially Parallel Query</a:t>
            </a:r>
          </a:p>
          <a:p>
            <a:pPr algn="ctr"/>
            <a:r>
              <a:rPr lang="en-US" sz="1400" b="1" i="1" dirty="0" smtClean="0">
                <a:solidFill>
                  <a:srgbClr val="CC9900"/>
                </a:solidFill>
                <a:latin typeface="Palatino Linotype" pitchFamily="18" charset="0"/>
              </a:rPr>
              <a:t>For Logical Endpoint Name</a:t>
            </a:r>
          </a:p>
          <a:p>
            <a:pPr algn="ctr"/>
            <a:r>
              <a:rPr lang="en-US" sz="1400" b="1" i="1" dirty="0" smtClean="0">
                <a:solidFill>
                  <a:srgbClr val="CC9900"/>
                </a:solidFill>
                <a:latin typeface="Palatino Linotype" pitchFamily="18" charset="0"/>
              </a:rPr>
              <a:t>Routing Paths Cached</a:t>
            </a:r>
          </a:p>
          <a:p>
            <a:pPr algn="ctr"/>
            <a:r>
              <a:rPr lang="en-US" sz="1400" b="1" i="1" dirty="0" smtClean="0">
                <a:solidFill>
                  <a:srgbClr val="CC9900"/>
                </a:solidFill>
                <a:latin typeface="Palatino Linotype" pitchFamily="18" charset="0"/>
              </a:rPr>
              <a:t>At Each Router Node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33400" y="1752600"/>
            <a:ext cx="18742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D60093"/>
                </a:solidFill>
                <a:latin typeface="Palatino Linotype" pitchFamily="18" charset="0"/>
              </a:rPr>
              <a:t>Request routed</a:t>
            </a:r>
          </a:p>
          <a:p>
            <a:pPr algn="ctr"/>
            <a:r>
              <a:rPr lang="en-US" sz="1600" b="1" i="1" dirty="0" smtClean="0">
                <a:solidFill>
                  <a:srgbClr val="D60093"/>
                </a:solidFill>
                <a:latin typeface="Palatino Linotype" pitchFamily="18" charset="0"/>
              </a:rPr>
              <a:t>to an alternate</a:t>
            </a:r>
          </a:p>
          <a:p>
            <a:pPr algn="ctr"/>
            <a:r>
              <a:rPr lang="en-US" sz="1600" b="1" i="1" dirty="0" smtClean="0">
                <a:solidFill>
                  <a:srgbClr val="D60093"/>
                </a:solidFill>
                <a:latin typeface="Palatino Linotype" pitchFamily="18" charset="0"/>
              </a:rPr>
              <a:t>node exporting</a:t>
            </a:r>
          </a:p>
          <a:p>
            <a:pPr algn="ctr"/>
            <a:r>
              <a:rPr lang="en-US" sz="1600" b="1" i="1" dirty="0" smtClean="0">
                <a:solidFill>
                  <a:srgbClr val="D60093"/>
                </a:solidFill>
                <a:latin typeface="Palatino Linotype" pitchFamily="18" charset="0"/>
              </a:rPr>
              <a:t>same logical name</a:t>
            </a:r>
            <a:endParaRPr lang="en-US" sz="1600" b="1" i="1" dirty="0">
              <a:solidFill>
                <a:srgbClr val="D60093"/>
              </a:solidFill>
              <a:latin typeface="Palatino Linotype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584218" y="3014246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bg2"/>
                </a:solidFill>
              </a:rPr>
              <a:t>Manager</a:t>
            </a:r>
          </a:p>
          <a:p>
            <a:pPr algn="ctr"/>
            <a:r>
              <a:rPr lang="en-US" sz="800" b="1" dirty="0" smtClean="0">
                <a:solidFill>
                  <a:schemeClr val="bg2"/>
                </a:solidFill>
              </a:rPr>
              <a:t>Redirectors</a:t>
            </a:r>
            <a:endParaRPr lang="en-US" sz="800" b="1" dirty="0">
              <a:solidFill>
                <a:schemeClr val="bg2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5879618" y="3657600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bg2"/>
                </a:solidFill>
              </a:rPr>
              <a:t>Supervisor</a:t>
            </a:r>
          </a:p>
          <a:p>
            <a:pPr algn="ctr"/>
            <a:r>
              <a:rPr lang="en-US" sz="800" b="1" dirty="0" smtClean="0">
                <a:solidFill>
                  <a:schemeClr val="bg2"/>
                </a:solidFill>
              </a:rPr>
              <a:t>Redirectors</a:t>
            </a:r>
            <a:endParaRPr lang="en-US" sz="800" b="1" dirty="0">
              <a:solidFill>
                <a:schemeClr val="bg2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477000" y="430964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bg2"/>
                </a:solidFill>
              </a:rPr>
              <a:t>Resource</a:t>
            </a:r>
          </a:p>
          <a:p>
            <a:pPr algn="ctr"/>
            <a:r>
              <a:rPr lang="en-US" sz="800" b="1" dirty="0" smtClean="0">
                <a:solidFill>
                  <a:schemeClr val="bg2"/>
                </a:solidFill>
              </a:rPr>
              <a:t>Providers</a:t>
            </a:r>
            <a:endParaRPr lang="en-US" sz="800" b="1" dirty="0">
              <a:solidFill>
                <a:schemeClr val="bg2"/>
              </a:solidFill>
            </a:endParaRPr>
          </a:p>
        </p:txBody>
      </p:sp>
      <p:sp>
        <p:nvSpPr>
          <p:cNvPr id="152" name="Left Brace 151"/>
          <p:cNvSpPr/>
          <p:nvPr/>
        </p:nvSpPr>
        <p:spPr bwMode="auto">
          <a:xfrm>
            <a:off x="1752600" y="2971800"/>
            <a:ext cx="381000" cy="1905000"/>
          </a:xfrm>
          <a:prstGeom prst="leftBrace">
            <a:avLst>
              <a:gd name="adj1" fmla="val 8333"/>
              <a:gd name="adj2" fmla="val 50462"/>
            </a:avLst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617410" y="3048000"/>
            <a:ext cx="122822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  <a:latin typeface="Palatino Linotype" pitchFamily="18" charset="0"/>
              </a:rPr>
              <a:t>Nodes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  <a:latin typeface="Palatino Linotype" pitchFamily="18" charset="0"/>
              </a:rPr>
              <a:t>arranged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  <a:latin typeface="Palatino Linotype" pitchFamily="18" charset="0"/>
              </a:rPr>
              <a:t>in a B</a:t>
            </a:r>
            <a:r>
              <a:rPr lang="en-US" sz="1600" baseline="30000" dirty="0" smtClean="0">
                <a:solidFill>
                  <a:schemeClr val="bg2"/>
                </a:solidFill>
                <a:latin typeface="Palatino Linotype" pitchFamily="18" charset="0"/>
              </a:rPr>
              <a:t>64</a:t>
            </a:r>
            <a:r>
              <a:rPr lang="en-US" sz="1600" dirty="0" smtClean="0">
                <a:solidFill>
                  <a:schemeClr val="bg2"/>
                </a:solidFill>
                <a:latin typeface="Palatino Linotype" pitchFamily="18" charset="0"/>
              </a:rPr>
              <a:t> tree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  <a:latin typeface="Palatino Linotype" pitchFamily="18" charset="0"/>
              </a:rPr>
              <a:t>resource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  <a:latin typeface="Palatino Linotype" pitchFamily="18" charset="0"/>
              </a:rPr>
              <a:t>providers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  <a:latin typeface="Palatino Linotype" pitchFamily="18" charset="0"/>
              </a:rPr>
              <a:t>are leaf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  <a:latin typeface="Palatino Linotype" pitchFamily="18" charset="0"/>
              </a:rPr>
              <a:t>nodes</a:t>
            </a:r>
            <a:endParaRPr lang="en-US" sz="1600" dirty="0">
              <a:solidFill>
                <a:schemeClr val="bg2"/>
              </a:solidFill>
              <a:latin typeface="Palatino Linotype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781800" y="1828800"/>
            <a:ext cx="18081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Task: route  a</a:t>
            </a:r>
          </a:p>
          <a:p>
            <a:pPr algn="ctr"/>
            <a:r>
              <a:rPr lang="en-US" sz="1600" dirty="0" smtClean="0"/>
              <a:t>client request from</a:t>
            </a:r>
          </a:p>
          <a:p>
            <a:pPr algn="ctr"/>
            <a:r>
              <a:rPr lang="en-US" sz="1600" dirty="0" smtClean="0"/>
              <a:t>top of the tree to</a:t>
            </a:r>
          </a:p>
          <a:p>
            <a:pPr algn="ctr"/>
            <a:r>
              <a:rPr lang="en-US" sz="1600" dirty="0" smtClean="0"/>
              <a:t>a resource provider</a:t>
            </a:r>
            <a:endParaRPr lang="en-US" sz="1600" dirty="0"/>
          </a:p>
        </p:txBody>
      </p:sp>
      <p:sp>
        <p:nvSpPr>
          <p:cNvPr id="160" name="Oval 159"/>
          <p:cNvSpPr/>
          <p:nvPr/>
        </p:nvSpPr>
        <p:spPr bwMode="auto">
          <a:xfrm>
            <a:off x="2133600" y="4191000"/>
            <a:ext cx="685800" cy="6858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2" grpId="1" animBg="1"/>
      <p:bldP spid="139" grpId="0"/>
      <p:bldP spid="153" grpId="0" animBg="1"/>
      <p:bldP spid="156" grpId="0"/>
      <p:bldP spid="157" grpId="0"/>
      <p:bldP spid="16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Virtual networking </a:t>
            </a:r>
            <a:r>
              <a:rPr lang="en-US" dirty="0" smtClean="0">
                <a:latin typeface="Palatino Linotype" pitchFamily="18" charset="0"/>
              </a:rPr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495800"/>
          </a:xfrm>
        </p:spPr>
        <p:txBody>
          <a:bodyPr/>
          <a:lstStyle/>
          <a:p>
            <a:pPr>
              <a:spcBef>
                <a:spcPts val="700"/>
              </a:spcBef>
              <a:defRPr/>
            </a:pPr>
            <a:r>
              <a:rPr lang="en-US" sz="2400" dirty="0" smtClean="0">
                <a:latin typeface="Palatino Linotype" pitchFamily="18" charset="0"/>
              </a:rPr>
              <a:t>Virtual networks need virtual namespaces</a:t>
            </a:r>
          </a:p>
          <a:p>
            <a:pPr lvl="1">
              <a:spcBef>
                <a:spcPts val="700"/>
              </a:spcBef>
              <a:defRPr/>
            </a:pPr>
            <a:r>
              <a:rPr lang="en-US" sz="20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smtClean="0">
                <a:latin typeface="Palatino Linotype" pitchFamily="18" charset="0"/>
              </a:rPr>
              <a:t>implements such a namespace</a:t>
            </a:r>
          </a:p>
          <a:p>
            <a:pPr lvl="1">
              <a:spcBef>
                <a:spcPts val="7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Site assigns accessible resources relative unique names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Normally we think of a resource as a server but it’s no longer relevant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For file system based services it’s actually the file system</a:t>
            </a:r>
          </a:p>
          <a:p>
            <a:pPr lvl="3">
              <a:spcBef>
                <a:spcPts val="700"/>
              </a:spcBef>
              <a:defRPr/>
            </a:pPr>
            <a:r>
              <a:rPr lang="en-US" sz="1200" dirty="0" smtClean="0">
                <a:latin typeface="Palatino Linotype" pitchFamily="18" charset="0"/>
              </a:rPr>
              <a:t>Any server can export any file system via orchestration</a:t>
            </a:r>
          </a:p>
          <a:p>
            <a:pPr lvl="3">
              <a:spcBef>
                <a:spcPts val="700"/>
              </a:spcBef>
              <a:defRPr/>
            </a:pPr>
            <a:r>
              <a:rPr lang="en-US" sz="1200" dirty="0" smtClean="0">
                <a:latin typeface="Palatino Linotype" pitchFamily="18" charset="0"/>
              </a:rPr>
              <a:t>For non data services (e.g. via SSI) it’s usually the server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See the </a:t>
            </a:r>
            <a:r>
              <a:rPr lang="en-US" sz="1600" b="1" dirty="0" err="1" smtClean="0">
                <a:latin typeface="Palatino Linotype" pitchFamily="18" charset="0"/>
              </a:rPr>
              <a:t>cms.vnid</a:t>
            </a:r>
            <a:r>
              <a:rPr lang="en-US" sz="1600" dirty="0" smtClean="0">
                <a:latin typeface="Palatino Linotype" pitchFamily="18" charset="0"/>
              </a:rPr>
              <a:t> directive</a:t>
            </a:r>
            <a:endParaRPr lang="en-US" sz="1600" dirty="0" smtClean="0">
              <a:latin typeface="Palatino Linotype" pitchFamily="18" charset="0"/>
            </a:endParaRPr>
          </a:p>
          <a:p>
            <a:pPr lvl="3">
              <a:spcBef>
                <a:spcPts val="700"/>
              </a:spcBef>
              <a:defRPr/>
            </a:pPr>
            <a:r>
              <a:rPr lang="en-US" sz="1400" dirty="0" smtClean="0">
                <a:hlinkClick r:id="rId2"/>
              </a:rPr>
              <a:t>https://xrootd.slac.stanford.edu/doc/dev53/cms_config.htm#_</a:t>
            </a:r>
            <a:r>
              <a:rPr lang="en-US" sz="1400" dirty="0" smtClean="0">
                <a:hlinkClick r:id="rId2"/>
              </a:rPr>
              <a:t>Toc53611101</a:t>
            </a:r>
            <a:r>
              <a:rPr lang="en-US" sz="1400" dirty="0" smtClean="0"/>
              <a:t> </a:t>
            </a:r>
          </a:p>
          <a:p>
            <a:pPr lvl="1">
              <a:spcBef>
                <a:spcPts val="7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This name is called a </a:t>
            </a:r>
            <a:r>
              <a:rPr lang="en-US" sz="2000" dirty="0" err="1" smtClean="0">
                <a:latin typeface="Palatino Linotype" pitchFamily="18" charset="0"/>
              </a:rPr>
              <a:t>vnid</a:t>
            </a:r>
            <a:endParaRPr lang="en-US" sz="20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Virtual </a:t>
            </a:r>
            <a:r>
              <a:rPr lang="en-US" dirty="0" smtClean="0">
                <a:latin typeface="Palatino Linotype" pitchFamily="18" charset="0"/>
              </a:rPr>
              <a:t>Networking ID (</a:t>
            </a:r>
            <a:r>
              <a:rPr lang="en-US" dirty="0" err="1" smtClean="0">
                <a:latin typeface="Palatino Linotype" pitchFamily="18" charset="0"/>
              </a:rPr>
              <a:t>vnid</a:t>
            </a:r>
            <a:r>
              <a:rPr lang="en-US" dirty="0" smtClean="0">
                <a:latin typeface="Palatino Linotype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495800"/>
          </a:xfrm>
        </p:spPr>
        <p:txBody>
          <a:bodyPr/>
          <a:lstStyle/>
          <a:p>
            <a:pPr>
              <a:spcBef>
                <a:spcPts val="700"/>
              </a:spcBef>
              <a:defRPr/>
            </a:pPr>
            <a:r>
              <a:rPr lang="en-US" sz="2400" dirty="0" smtClean="0">
                <a:latin typeface="Palatino Linotype" pitchFamily="18" charset="0"/>
              </a:rPr>
              <a:t>The Virtual Network ID (</a:t>
            </a:r>
            <a:r>
              <a:rPr lang="en-US" sz="2400" dirty="0" err="1" smtClean="0">
                <a:latin typeface="Palatino Linotype" pitchFamily="18" charset="0"/>
              </a:rPr>
              <a:t>vnid</a:t>
            </a:r>
            <a:r>
              <a:rPr lang="en-US" sz="2400" dirty="0" smtClean="0">
                <a:latin typeface="Palatino Linotype" pitchFamily="18" charset="0"/>
              </a:rPr>
              <a:t>)</a:t>
            </a:r>
          </a:p>
          <a:p>
            <a:pPr lvl="1">
              <a:spcBef>
                <a:spcPts val="7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Clustering </a:t>
            </a:r>
            <a:r>
              <a:rPr lang="en-US" sz="2000" dirty="0" smtClean="0">
                <a:latin typeface="Palatino Linotype" pitchFamily="18" charset="0"/>
              </a:rPr>
              <a:t>component tracks resources by </a:t>
            </a:r>
            <a:r>
              <a:rPr lang="en-US" sz="2000" dirty="0" err="1" smtClean="0">
                <a:latin typeface="Palatino Linotype" pitchFamily="18" charset="0"/>
              </a:rPr>
              <a:t>vnid</a:t>
            </a:r>
            <a:r>
              <a:rPr lang="en-US" sz="2000" dirty="0" smtClean="0">
                <a:latin typeface="Palatino Linotype" pitchFamily="18" charset="0"/>
              </a:rPr>
              <a:t> not </a:t>
            </a:r>
            <a:r>
              <a:rPr lang="en-US" sz="2000" dirty="0" smtClean="0">
                <a:latin typeface="Palatino Linotype" pitchFamily="18" charset="0"/>
              </a:rPr>
              <a:t>IP address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It also makes sure that the </a:t>
            </a:r>
            <a:r>
              <a:rPr lang="en-US" sz="1600" dirty="0" err="1" smtClean="0">
                <a:latin typeface="Palatino Linotype" pitchFamily="18" charset="0"/>
              </a:rPr>
              <a:t>xrootd</a:t>
            </a:r>
            <a:r>
              <a:rPr lang="en-US" sz="1600" dirty="0" smtClean="0">
                <a:latin typeface="Palatino Linotype" pitchFamily="18" charset="0"/>
              </a:rPr>
              <a:t> - </a:t>
            </a:r>
            <a:r>
              <a:rPr lang="en-US" sz="1600" dirty="0" err="1" smtClean="0">
                <a:latin typeface="Palatino Linotype" pitchFamily="18" charset="0"/>
              </a:rPr>
              <a:t>cmsd</a:t>
            </a:r>
            <a:r>
              <a:rPr lang="en-US" sz="1600" dirty="0" smtClean="0">
                <a:latin typeface="Palatino Linotype" pitchFamily="18" charset="0"/>
              </a:rPr>
              <a:t> pair is consistent</a:t>
            </a:r>
          </a:p>
          <a:p>
            <a:pPr lvl="3">
              <a:spcBef>
                <a:spcPts val="700"/>
              </a:spcBef>
              <a:defRPr/>
            </a:pPr>
            <a:r>
              <a:rPr lang="en-US" sz="1200" dirty="0" smtClean="0">
                <a:latin typeface="Palatino Linotype" pitchFamily="18" charset="0"/>
              </a:rPr>
              <a:t>That they are looking at the same file system which might not be the case anymore</a:t>
            </a:r>
          </a:p>
          <a:p>
            <a:pPr lvl="1">
              <a:spcBef>
                <a:spcPts val="7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We do not recommend virtual networking due to overhead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Commercial cloud providers have substantially reduced the overhead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600" dirty="0" smtClean="0">
                <a:latin typeface="Palatino Linotype" pitchFamily="18" charset="0"/>
              </a:rPr>
              <a:t>Open software solutions have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Dynamic DNS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pPr>
              <a:spcBef>
                <a:spcPts val="700"/>
              </a:spcBef>
              <a:defRPr/>
            </a:pPr>
            <a:r>
              <a:rPr lang="en-US" sz="2600" dirty="0" smtClean="0">
                <a:latin typeface="Palatino Linotype" pitchFamily="18" charset="0"/>
              </a:rPr>
              <a:t>DNS entries are now a spur of the moment thing</a:t>
            </a:r>
          </a:p>
          <a:p>
            <a:pPr lvl="1">
              <a:spcBef>
                <a:spcPts val="700"/>
              </a:spcBef>
              <a:defRPr/>
            </a:pPr>
            <a:r>
              <a:rPr lang="en-US" sz="2200" dirty="0" smtClean="0">
                <a:latin typeface="Palatino Linotype" pitchFamily="18" charset="0"/>
              </a:rPr>
              <a:t>Orchestration frameworks register IP address whenever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800" dirty="0" smtClean="0">
                <a:latin typeface="Palatino Linotype" pitchFamily="18" charset="0"/>
              </a:rPr>
              <a:t>Registration can occur in any order irrespective of any other server</a:t>
            </a:r>
          </a:p>
          <a:p>
            <a:pPr lvl="1">
              <a:spcBef>
                <a:spcPts val="700"/>
              </a:spcBef>
              <a:defRPr/>
            </a:pPr>
            <a:r>
              <a:rPr lang="en-US" sz="2200" dirty="0" smtClean="0">
                <a:latin typeface="Palatino Linotype" pitchFamily="18" charset="0"/>
              </a:rPr>
              <a:t>If you tell </a:t>
            </a:r>
            <a:r>
              <a:rPr lang="en-US" sz="2200" dirty="0" err="1" smtClean="0">
                <a:latin typeface="Palatino Linotype" pitchFamily="18" charset="0"/>
              </a:rPr>
              <a:t>xrootd’s</a:t>
            </a:r>
            <a:r>
              <a:rPr lang="en-US" sz="2200" dirty="0" smtClean="0">
                <a:latin typeface="Palatino Linotype" pitchFamily="18" charset="0"/>
              </a:rPr>
              <a:t> and </a:t>
            </a:r>
            <a:r>
              <a:rPr lang="en-US" sz="2200" dirty="0" err="1" smtClean="0">
                <a:latin typeface="Palatino Linotype" pitchFamily="18" charset="0"/>
              </a:rPr>
              <a:t>cmsd’s</a:t>
            </a:r>
            <a:r>
              <a:rPr lang="en-US" sz="2200" dirty="0" smtClean="0">
                <a:latin typeface="Palatino Linotype" pitchFamily="18" charset="0"/>
              </a:rPr>
              <a:t> that DNS is dynamic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800" dirty="0" smtClean="0">
                <a:latin typeface="Palatino Linotype" pitchFamily="18" charset="0"/>
              </a:rPr>
              <a:t>Mitigation is enabled for delayed registration</a:t>
            </a:r>
          </a:p>
          <a:p>
            <a:pPr lvl="3">
              <a:spcBef>
                <a:spcPts val="700"/>
              </a:spcBef>
              <a:defRPr/>
            </a:pPr>
            <a:r>
              <a:rPr lang="en-US" sz="1200" dirty="0" smtClean="0">
                <a:latin typeface="Palatino Linotype" pitchFamily="18" charset="0"/>
              </a:rPr>
              <a:t>This prevents failures that would normally be expected to occur in a real network</a:t>
            </a:r>
          </a:p>
          <a:p>
            <a:pPr lvl="4">
              <a:spcBef>
                <a:spcPts val="700"/>
              </a:spcBef>
              <a:defRPr/>
            </a:pPr>
            <a:r>
              <a:rPr lang="en-US" sz="1200" dirty="0" smtClean="0">
                <a:latin typeface="Palatino Linotype" pitchFamily="18" charset="0"/>
              </a:rPr>
              <a:t>For instance, a non-registered service is </a:t>
            </a:r>
            <a:r>
              <a:rPr lang="en-US" sz="1200" dirty="0" smtClean="0">
                <a:latin typeface="Palatino Linotype" pitchFamily="18" charset="0"/>
              </a:rPr>
              <a:t>configured</a:t>
            </a:r>
          </a:p>
          <a:p>
            <a:pPr lvl="2">
              <a:spcBef>
                <a:spcPts val="700"/>
              </a:spcBef>
              <a:defRPr/>
            </a:pPr>
            <a:r>
              <a:rPr lang="en-US" sz="1600" dirty="0" smtClean="0"/>
              <a:t>See </a:t>
            </a:r>
            <a:r>
              <a:rPr lang="en-US" sz="1600" b="1" dirty="0" err="1" smtClean="0"/>
              <a:t>xrd.network</a:t>
            </a:r>
            <a:r>
              <a:rPr lang="en-US" sz="1600" dirty="0" smtClean="0"/>
              <a:t> </a:t>
            </a:r>
            <a:r>
              <a:rPr lang="en-US" sz="1600" b="1" dirty="0" err="1" smtClean="0"/>
              <a:t>dyndns</a:t>
            </a:r>
            <a:endParaRPr lang="en-US" sz="1600" b="1" dirty="0" smtClean="0"/>
          </a:p>
          <a:p>
            <a:pPr lvl="2">
              <a:spcBef>
                <a:spcPts val="700"/>
              </a:spcBef>
              <a:defRPr/>
            </a:pPr>
            <a:r>
              <a:rPr lang="en-US" sz="1600" dirty="0" smtClean="0">
                <a:hlinkClick r:id="rId2"/>
              </a:rPr>
              <a:t>https://xrootd.slac.stanford.edu/doc/dev53/xrd_config.htm#_</a:t>
            </a:r>
            <a:r>
              <a:rPr lang="en-US" sz="1600" dirty="0" smtClean="0">
                <a:hlinkClick r:id="rId2"/>
              </a:rPr>
              <a:t>network</a:t>
            </a:r>
            <a:endParaRPr lang="en-US" sz="1600" dirty="0" smtClean="0">
              <a:latin typeface="Palatino Linotype" pitchFamily="18" charset="0"/>
            </a:endParaRPr>
          </a:p>
          <a:p>
            <a:pPr>
              <a:spcBef>
                <a:spcPts val="700"/>
              </a:spcBef>
              <a:defRPr/>
            </a:pPr>
            <a:r>
              <a:rPr lang="en-US" sz="24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is very comfortable with the cloud</a:t>
            </a:r>
          </a:p>
          <a:p>
            <a:pPr lvl="1">
              <a:spcBef>
                <a:spcPts val="7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With containerization features sites have deployed cloud clusters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Other net oriented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pPr>
              <a:spcBef>
                <a:spcPct val="10000"/>
              </a:spcBef>
              <a:defRPr/>
            </a:pPr>
            <a:r>
              <a:rPr lang="en-US" sz="2400" dirty="0" smtClean="0">
                <a:latin typeface="Palatino Linotype" pitchFamily="18" charset="0"/>
              </a:rPr>
              <a:t>Full-fledged clustered proxy server support</a:t>
            </a:r>
          </a:p>
          <a:p>
            <a:pPr lvl="1">
              <a:spcBef>
                <a:spcPct val="100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Scalable load-sensitive mechanism to deal with firewalls</a:t>
            </a:r>
          </a:p>
          <a:p>
            <a:pPr>
              <a:spcBef>
                <a:spcPct val="10000"/>
              </a:spcBef>
              <a:defRPr/>
            </a:pPr>
            <a:r>
              <a:rPr lang="en-US" sz="2400" dirty="0" smtClean="0">
                <a:latin typeface="Palatino Linotype" pitchFamily="18" charset="0"/>
              </a:rPr>
              <a:t>Configurable TCP keep alive support</a:t>
            </a:r>
            <a:endParaRPr lang="en-US" sz="2000" dirty="0" smtClean="0">
              <a:latin typeface="Palatino Linotype" pitchFamily="18" charset="0"/>
            </a:endParaRPr>
          </a:p>
          <a:p>
            <a:pPr lvl="1">
              <a:spcBef>
                <a:spcPct val="10000"/>
              </a:spcBef>
              <a:defRPr/>
            </a:pPr>
            <a:r>
              <a:rPr lang="en-US" sz="2000" dirty="0" smtClean="0">
                <a:latin typeface="Palatino Linotype" pitchFamily="18" charset="0"/>
              </a:rPr>
              <a:t>Additionally, idle socket timeout with forced close</a:t>
            </a:r>
          </a:p>
          <a:p>
            <a:pPr lvl="2">
              <a:spcBef>
                <a:spcPct val="10000"/>
              </a:spcBef>
              <a:defRPr/>
            </a:pPr>
            <a:r>
              <a:rPr lang="en-US" sz="1800" dirty="0" smtClean="0">
                <a:latin typeface="Palatino Linotype" pitchFamily="18" charset="0"/>
              </a:rPr>
              <a:t>Addresses typical “</a:t>
            </a:r>
            <a:r>
              <a:rPr lang="en-US" sz="1800" dirty="0" err="1" smtClean="0">
                <a:latin typeface="Palatino Linotype" pitchFamily="18" charset="0"/>
              </a:rPr>
              <a:t>close_wait</a:t>
            </a:r>
            <a:r>
              <a:rPr lang="en-US" sz="1800" dirty="0" smtClean="0">
                <a:latin typeface="Palatino Linotype" pitchFamily="18" charset="0"/>
              </a:rPr>
              <a:t>” issues with certain VM clients</a:t>
            </a:r>
          </a:p>
          <a:p>
            <a:pPr>
              <a:spcBef>
                <a:spcPct val="10000"/>
              </a:spcBef>
              <a:defRPr/>
            </a:pPr>
            <a:r>
              <a:rPr lang="en-US" sz="2600" dirty="0" smtClean="0">
                <a:latin typeface="Palatino Linotype" pitchFamily="18" charset="0"/>
              </a:rPr>
              <a:t>Full support for public/private 4/6 IP networks</a:t>
            </a:r>
          </a:p>
          <a:p>
            <a:pPr lvl="1">
              <a:spcBef>
                <a:spcPct val="10000"/>
              </a:spcBef>
              <a:defRPr/>
            </a:pPr>
            <a:r>
              <a:rPr lang="en-US" sz="2200" dirty="0" smtClean="0">
                <a:latin typeface="Palatino Linotype" pitchFamily="18" charset="0"/>
              </a:rPr>
              <a:t>Site can optionally describe its IP address rules</a:t>
            </a:r>
          </a:p>
          <a:p>
            <a:pPr lvl="2">
              <a:spcBef>
                <a:spcPct val="10000"/>
              </a:spcBef>
              <a:defRPr/>
            </a:pPr>
            <a:r>
              <a:rPr lang="en-US" sz="1800" dirty="0" smtClean="0">
                <a:latin typeface="Palatino Linotype" pitchFamily="18" charset="0"/>
              </a:rPr>
              <a:t>Used by the clustering component to route requests</a:t>
            </a:r>
          </a:p>
          <a:p>
            <a:pPr lvl="3">
              <a:spcBef>
                <a:spcPct val="10000"/>
              </a:spcBef>
              <a:defRPr/>
            </a:pPr>
            <a:r>
              <a:rPr lang="en-US" sz="1400" dirty="0" smtClean="0">
                <a:latin typeface="Palatino Linotype" pitchFamily="18" charset="0"/>
              </a:rPr>
              <a:t>Automatic matching of compatible addresses for routing</a:t>
            </a:r>
          </a:p>
          <a:p>
            <a:pPr lvl="3">
              <a:spcBef>
                <a:spcPct val="10000"/>
              </a:spcBef>
              <a:defRPr/>
            </a:pPr>
            <a:r>
              <a:rPr lang="en-US" sz="1400" dirty="0" smtClean="0">
                <a:latin typeface="Palatino Linotype" pitchFamily="18" charset="0"/>
              </a:rPr>
              <a:t>Can be used to minimize internal network hops</a:t>
            </a:r>
          </a:p>
          <a:p>
            <a:pPr lvl="3">
              <a:spcBef>
                <a:spcPct val="10000"/>
              </a:spcBef>
              <a:defRPr/>
            </a:pPr>
            <a:r>
              <a:rPr lang="en-US" sz="1400" dirty="0" smtClean="0">
                <a:latin typeface="Palatino Linotype" pitchFamily="18" charset="0"/>
              </a:rPr>
              <a:t>Allows use of a preferred interface when possible</a:t>
            </a:r>
          </a:p>
          <a:p>
            <a:pPr lvl="2">
              <a:spcBef>
                <a:spcPct val="10000"/>
              </a:spcBef>
              <a:defRPr/>
            </a:pPr>
            <a:r>
              <a:rPr lang="en-US" sz="1800" dirty="0" smtClean="0">
                <a:latin typeface="Palatino Linotype" pitchFamily="18" charset="0"/>
              </a:rPr>
              <a:t>Largely to accommodate HPC centers with unique networks</a:t>
            </a:r>
          </a:p>
          <a:p>
            <a:pPr lvl="3">
              <a:spcBef>
                <a:spcPct val="10000"/>
              </a:spcBef>
              <a:defRPr/>
            </a:pPr>
            <a:r>
              <a:rPr lang="en-US" sz="1400" dirty="0" smtClean="0">
                <a:latin typeface="Palatino Linotype" pitchFamily="18" charset="0"/>
              </a:rPr>
              <a:t>Currently used at GSI, Darmstadt</a:t>
            </a:r>
          </a:p>
          <a:p>
            <a:pPr lvl="3">
              <a:spcBef>
                <a:spcPct val="10000"/>
              </a:spcBef>
              <a:defRPr/>
            </a:pPr>
            <a:endParaRPr lang="en-US" sz="14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Enhanced Write Support </a:t>
            </a:r>
            <a:r>
              <a:rPr lang="en-US" sz="1800" dirty="0" smtClean="0">
                <a:latin typeface="Palatino Linotype" pitchFamily="18" charset="0"/>
              </a:rPr>
              <a:t>(backend)</a:t>
            </a:r>
            <a:endParaRPr lang="en-US" sz="1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Distributed write recovery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For systems that support it (e.g. EOS)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Eliminates full file retransmission upon error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Writes can proceed using another data server</a:t>
            </a:r>
          </a:p>
          <a:p>
            <a:pPr lvl="4"/>
            <a:r>
              <a:rPr lang="en-US" dirty="0" smtClean="0">
                <a:latin typeface="Palatino Linotype" pitchFamily="18" charset="0"/>
              </a:rPr>
              <a:t>Normally writes are tied to the server of 1</a:t>
            </a:r>
            <a:r>
              <a:rPr lang="en-US" baseline="30000" dirty="0" smtClean="0">
                <a:latin typeface="Palatino Linotype" pitchFamily="18" charset="0"/>
              </a:rPr>
              <a:t>st</a:t>
            </a:r>
            <a:r>
              <a:rPr lang="en-US" dirty="0" smtClean="0">
                <a:latin typeface="Palatino Linotype" pitchFamily="18" charset="0"/>
              </a:rPr>
              <a:t> write</a:t>
            </a:r>
          </a:p>
          <a:p>
            <a:r>
              <a:rPr lang="en-US" dirty="0" smtClean="0">
                <a:latin typeface="Palatino Linotype" pitchFamily="18" charset="0"/>
              </a:rPr>
              <a:t>Part of </a:t>
            </a: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file copy framework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Automatically extends to </a:t>
            </a:r>
            <a:r>
              <a:rPr lang="en-US" dirty="0" err="1" smtClean="0">
                <a:latin typeface="Palatino Linotype" pitchFamily="18" charset="0"/>
              </a:rPr>
              <a:t>gfal</a:t>
            </a:r>
            <a:r>
              <a:rPr lang="en-US" dirty="0" smtClean="0">
                <a:latin typeface="Palatino Linotype" pitchFamily="18" charset="0"/>
              </a:rPr>
              <a:t> and </a:t>
            </a:r>
            <a:r>
              <a:rPr lang="en-US" dirty="0" err="1" smtClean="0">
                <a:latin typeface="Palatino Linotype" pitchFamily="18" charset="0"/>
              </a:rPr>
              <a:t>xrdcp</a:t>
            </a:r>
            <a:endParaRPr lang="en-US" dirty="0" smtClean="0">
              <a:latin typeface="Palatino Linotype" pitchFamily="18" charset="0"/>
            </a:endParaRPr>
          </a:p>
          <a:p>
            <a:pPr>
              <a:buNone/>
            </a:pPr>
            <a:endParaRPr lang="en-US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Xcache</a:t>
            </a:r>
            <a:r>
              <a:rPr lang="en-US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plug-in </a:t>
            </a:r>
            <a:r>
              <a:rPr lang="en-US" sz="800" dirty="0" smtClean="0">
                <a:latin typeface="Palatino Linotype" pitchFamily="18" charset="0"/>
              </a:rPr>
              <a:t>(coming soon)</a:t>
            </a:r>
            <a:endParaRPr lang="en-US" sz="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>
                <a:latin typeface="Palatino Linotype" pitchFamily="18" charset="0"/>
              </a:rPr>
              <a:t>Accessing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Xcache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origins using </a:t>
            </a: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http</a:t>
            </a:r>
            <a:r>
              <a:rPr lang="en-US" dirty="0" smtClean="0">
                <a:latin typeface="Palatino Linotype" pitchFamily="18" charset="0"/>
              </a:rPr>
              <a:t>[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s</a:t>
            </a:r>
            <a:r>
              <a:rPr lang="en-US" dirty="0" smtClean="0">
                <a:latin typeface="Palatino Linotype" pitchFamily="18" charset="0"/>
              </a:rPr>
              <a:t>]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latin typeface="Palatino Linotype" pitchFamily="18" charset="0"/>
              </a:rPr>
              <a:t>Broadens data access reach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latin typeface="Palatino Linotype" pitchFamily="18" charset="0"/>
              </a:rPr>
              <a:t>Oriented toward multi-discipline sites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latin typeface="Palatino Linotype" pitchFamily="18" charset="0"/>
              </a:rPr>
              <a:t>Can be used as a Squid replacement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latin typeface="Palatino Linotype" pitchFamily="18" charset="0"/>
              </a:rPr>
              <a:t>Better performance and scalability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latin typeface="Palatino Linotype" pitchFamily="18" charset="0"/>
              </a:rPr>
              <a:t>Based on the plug-in by </a:t>
            </a:r>
            <a:r>
              <a:rPr lang="en-US" dirty="0" err="1" smtClean="0">
                <a:latin typeface="Palatino Linotype" pitchFamily="18" charset="0"/>
              </a:rPr>
              <a:t>Radu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Popescu</a:t>
            </a:r>
            <a:endParaRPr lang="en-US" dirty="0" smtClean="0">
              <a:latin typeface="Palatino Linotype" pitchFamily="18" charset="0"/>
            </a:endParaRPr>
          </a:p>
          <a:p>
            <a:pPr lvl="2">
              <a:spcBef>
                <a:spcPts val="400"/>
              </a:spcBef>
            </a:pPr>
            <a:r>
              <a:rPr lang="en-US" dirty="0" smtClean="0">
                <a:latin typeface="Palatino Linotype" pitchFamily="18" charset="0"/>
              </a:rPr>
              <a:t>Formerly at CERN now at Proton Tech AG</a:t>
            </a:r>
          </a:p>
          <a:p>
            <a:pPr lvl="3">
              <a:spcBef>
                <a:spcPts val="400"/>
              </a:spcBef>
            </a:pPr>
            <a:r>
              <a:rPr lang="en-US" dirty="0" smtClean="0">
                <a:latin typeface="Palatino Linotype" pitchFamily="18" charset="0"/>
              </a:rPr>
              <a:t>Further developed by Wei Yang - SLAC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latin typeface="Palatino Linotype" pitchFamily="18" charset="0"/>
              </a:rPr>
              <a:t>Prototype being tested by ESNET &amp; ESCAPE</a:t>
            </a:r>
          </a:p>
          <a:p>
            <a:pPr lvl="1">
              <a:spcBef>
                <a:spcPts val="400"/>
              </a:spcBef>
            </a:pPr>
            <a:endParaRPr lang="en-US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53400" cy="1143000"/>
          </a:xfrm>
        </p:spPr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Erasure coding client </a:t>
            </a:r>
            <a:r>
              <a:rPr lang="en-US" dirty="0" smtClean="0">
                <a:latin typeface="Palatino Linotype" pitchFamily="18" charset="0"/>
              </a:rPr>
              <a:t>plug-in</a:t>
            </a:r>
            <a:endParaRPr lang="en-US" sz="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pPr>
              <a:spcBef>
                <a:spcPts val="768"/>
              </a:spcBef>
            </a:pPr>
            <a:r>
              <a:rPr lang="en-US" dirty="0" smtClean="0">
                <a:latin typeface="Palatino Linotype" pitchFamily="18" charset="0"/>
              </a:rPr>
              <a:t>Client side plug-in to support EC writes</a:t>
            </a:r>
          </a:p>
          <a:p>
            <a:pPr lvl="1">
              <a:spcBef>
                <a:spcPts val="768"/>
              </a:spcBef>
            </a:pPr>
            <a:r>
              <a:rPr lang="en-US" dirty="0" smtClean="0">
                <a:latin typeface="Palatino Linotype" pitchFamily="18" charset="0"/>
              </a:rPr>
              <a:t>Based on Intel ISAL</a:t>
            </a:r>
          </a:p>
          <a:p>
            <a:pPr lvl="2">
              <a:spcBef>
                <a:spcPts val="768"/>
              </a:spcBef>
            </a:pPr>
            <a:r>
              <a:rPr lang="en-US" dirty="0" smtClean="0">
                <a:latin typeface="Palatino Linotype" pitchFamily="18" charset="0"/>
              </a:rPr>
              <a:t>Hardware accelerated encoding</a:t>
            </a:r>
          </a:p>
          <a:p>
            <a:pPr lvl="1">
              <a:spcBef>
                <a:spcPts val="768"/>
              </a:spcBef>
            </a:pPr>
            <a:r>
              <a:rPr lang="en-US" dirty="0" smtClean="0">
                <a:latin typeface="Palatino Linotype" pitchFamily="18" charset="0"/>
              </a:rPr>
              <a:t>Leverages </a:t>
            </a: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pgWrite</a:t>
            </a:r>
            <a:r>
              <a:rPr lang="en-US" dirty="0" smtClean="0">
                <a:latin typeface="Palatino Linotype" pitchFamily="18" charset="0"/>
              </a:rPr>
              <a:t> capability</a:t>
            </a:r>
          </a:p>
          <a:p>
            <a:pPr lvl="2">
              <a:spcBef>
                <a:spcPts val="768"/>
              </a:spcBef>
            </a:pPr>
            <a:r>
              <a:rPr lang="en-US" dirty="0" smtClean="0">
                <a:latin typeface="Palatino Linotype" pitchFamily="18" charset="0"/>
              </a:rPr>
              <a:t>Data in motion integrity with recoverability</a:t>
            </a:r>
          </a:p>
          <a:p>
            <a:pPr>
              <a:spcBef>
                <a:spcPts val="768"/>
              </a:spcBef>
            </a:pPr>
            <a:r>
              <a:rPr lang="en-US" dirty="0" smtClean="0">
                <a:latin typeface="Palatino Linotype" pitchFamily="18" charset="0"/>
              </a:rPr>
              <a:t>Driven by ALICE requirements</a:t>
            </a:r>
          </a:p>
          <a:p>
            <a:pPr lvl="1">
              <a:spcBef>
                <a:spcPts val="768"/>
              </a:spcBef>
            </a:pPr>
            <a:r>
              <a:rPr lang="en-US" dirty="0" smtClean="0">
                <a:latin typeface="Palatino Linotype" pitchFamily="18" charset="0"/>
              </a:rPr>
              <a:t>Direct writes from the DAQ system to </a:t>
            </a:r>
            <a:r>
              <a:rPr lang="en-US" dirty="0" smtClean="0"/>
              <a:t>file store</a:t>
            </a:r>
            <a:endParaRPr lang="en-US" dirty="0" smtClean="0">
              <a:latin typeface="Palatino Linotype" pitchFamily="18" charset="0"/>
            </a:endParaRPr>
          </a:p>
          <a:p>
            <a:pPr>
              <a:spcBef>
                <a:spcPts val="768"/>
              </a:spcBef>
            </a:pPr>
            <a:r>
              <a:rPr lang="en-US" dirty="0" smtClean="0">
                <a:latin typeface="Palatino Linotype" pitchFamily="18" charset="0"/>
              </a:rPr>
              <a:t>Developed by Michal Simon </a:t>
            </a:r>
            <a:r>
              <a:rPr lang="en-US" sz="1600" dirty="0" smtClean="0">
                <a:latin typeface="Palatino Linotype" pitchFamily="18" charset="0"/>
              </a:rPr>
              <a:t>(CERN IT-ST-PDS)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Conclusion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24800" cy="434340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XRootD</a:t>
            </a:r>
            <a:r>
              <a:rPr lang="en-US" dirty="0" smtClean="0">
                <a:latin typeface="Palatino Linotype" pitchFamily="18" charset="0"/>
              </a:rPr>
              <a:t> is facile, flexible, and sound</a:t>
            </a:r>
          </a:p>
          <a:p>
            <a:pPr lvl="1">
              <a:spcBef>
                <a:spcPts val="800"/>
              </a:spcBef>
            </a:pPr>
            <a:r>
              <a:rPr lang="en-US" dirty="0" smtClean="0">
                <a:latin typeface="Palatino Linotype" pitchFamily="18" charset="0"/>
              </a:rPr>
              <a:t>Applicable to a wide variety of problems</a:t>
            </a:r>
          </a:p>
          <a:p>
            <a:pPr lvl="2">
              <a:spcBef>
                <a:spcPts val="800"/>
              </a:spcBef>
            </a:pPr>
            <a:r>
              <a:rPr lang="en-US" dirty="0" smtClean="0">
                <a:latin typeface="Palatino Linotype" pitchFamily="18" charset="0"/>
              </a:rPr>
              <a:t>Current release is </a:t>
            </a:r>
            <a:r>
              <a:rPr lang="en-US" dirty="0" smtClean="0">
                <a:latin typeface="Palatino Linotype" pitchFamily="18" charset="0"/>
              </a:rPr>
              <a:t>5.4.0 (wait until 5.4.1)</a:t>
            </a:r>
            <a:endParaRPr lang="en-US" dirty="0" smtClean="0">
              <a:latin typeface="Palatino Linotype" pitchFamily="18" charset="0"/>
            </a:endParaRPr>
          </a:p>
          <a:p>
            <a:pPr lvl="3">
              <a:spcBef>
                <a:spcPts val="800"/>
              </a:spcBef>
            </a:pPr>
            <a:r>
              <a:rPr lang="en-US" dirty="0" smtClean="0">
                <a:latin typeface="Palatino Linotype" pitchFamily="18" charset="0"/>
              </a:rPr>
              <a:t>Next release </a:t>
            </a:r>
            <a:r>
              <a:rPr lang="en-US" dirty="0" smtClean="0">
                <a:latin typeface="Palatino Linotype" pitchFamily="18" charset="0"/>
              </a:rPr>
              <a:t>5.5.0 </a:t>
            </a:r>
            <a:r>
              <a:rPr lang="en-US" dirty="0" smtClean="0">
                <a:latin typeface="Palatino Linotype" pitchFamily="18" charset="0"/>
              </a:rPr>
              <a:t>at the end of </a:t>
            </a:r>
            <a:r>
              <a:rPr lang="en-US" dirty="0" smtClean="0">
                <a:latin typeface="Palatino Linotype" pitchFamily="18" charset="0"/>
              </a:rPr>
              <a:t>April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O</a:t>
            </a:r>
            <a:r>
              <a:rPr lang="en-US" dirty="0" smtClean="0">
                <a:latin typeface="Palatino Linotype" pitchFamily="18" charset="0"/>
              </a:rPr>
              <a:t>ur core partners</a:t>
            </a:r>
          </a:p>
          <a:p>
            <a:pPr lvl="1">
              <a:spcBef>
                <a:spcPts val="800"/>
              </a:spcBef>
            </a:pPr>
            <a:r>
              <a:rPr lang="en-US" dirty="0" smtClean="0">
                <a:latin typeface="Palatino Linotype" pitchFamily="18" charset="0"/>
              </a:rPr>
              <a:t>  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smtClean="0"/>
              <a:t>C</a:t>
            </a:r>
            <a:r>
              <a:rPr lang="en-US" dirty="0" smtClean="0"/>
              <a:t>ommunity </a:t>
            </a:r>
            <a:r>
              <a:rPr lang="en-US" dirty="0" smtClean="0"/>
              <a:t>&amp; funding </a:t>
            </a:r>
            <a:r>
              <a:rPr lang="en-US" dirty="0" smtClean="0"/>
              <a:t>partners </a:t>
            </a:r>
            <a:r>
              <a:rPr lang="en-US" sz="1200" dirty="0" smtClean="0"/>
              <a:t>(</a:t>
            </a:r>
            <a:r>
              <a:rPr lang="en-US" sz="1200" i="1" dirty="0" smtClean="0"/>
              <a:t>not a complete list</a:t>
            </a:r>
            <a:r>
              <a:rPr lang="en-US" sz="1200" dirty="0" smtClean="0"/>
              <a:t>)</a:t>
            </a:r>
          </a:p>
          <a:p>
            <a:pPr lvl="1">
              <a:spcBef>
                <a:spcPts val="800"/>
              </a:spcBef>
            </a:pPr>
            <a:r>
              <a:rPr lang="en-US" dirty="0" smtClean="0">
                <a:latin typeface="Palatino Linotype" pitchFamily="18" charset="0"/>
              </a:rPr>
              <a:t> </a:t>
            </a:r>
            <a:endParaRPr lang="en-US" dirty="0" smtClean="0">
              <a:latin typeface="Palatino Linotype" pitchFamily="18" charset="0"/>
            </a:endParaRPr>
          </a:p>
          <a:p>
            <a:pPr>
              <a:buNone/>
            </a:pPr>
            <a:endParaRPr lang="en-US" dirty="0"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6248400"/>
            <a:ext cx="55739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10000"/>
              </a:spcBef>
              <a:spcAft>
                <a:spcPct val="0"/>
              </a:spcAft>
              <a:buSzPct val="85000"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Open Sans"/>
              </a:rPr>
              <a:t>Funding from US Department of Energy contract DE-AC02-76SF00515 with Stanford University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295400" y="4267200"/>
            <a:ext cx="2336736" cy="685800"/>
            <a:chOff x="990600" y="4800600"/>
            <a:chExt cx="2336736" cy="685800"/>
          </a:xfrm>
        </p:grpSpPr>
        <p:pic>
          <p:nvPicPr>
            <p:cNvPr id="5" name="Picture 2" descr="SLAC logo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9806" y="4800600"/>
              <a:ext cx="1041336" cy="685800"/>
            </a:xfrm>
            <a:prstGeom prst="rect">
              <a:avLst/>
            </a:prstGeom>
            <a:noFill/>
          </p:spPr>
        </p:pic>
        <p:pic>
          <p:nvPicPr>
            <p:cNvPr id="6" name="Picture 5" descr="UCSD logo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0" y="4800600"/>
              <a:ext cx="1041336" cy="685800"/>
            </a:xfrm>
            <a:prstGeom prst="rect">
              <a:avLst/>
            </a:prstGeom>
            <a:noFill/>
          </p:spPr>
        </p:pic>
        <p:pic>
          <p:nvPicPr>
            <p:cNvPr id="7" name="Picture 4" descr="CERN logo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600" y="4800600"/>
              <a:ext cx="685800" cy="685800"/>
            </a:xfrm>
            <a:prstGeom prst="rect">
              <a:avLst/>
            </a:prstGeom>
            <a:noFill/>
          </p:spPr>
        </p:pic>
      </p:grpSp>
      <p:grpSp>
        <p:nvGrpSpPr>
          <p:cNvPr id="19" name="Group 18"/>
          <p:cNvGrpSpPr/>
          <p:nvPr/>
        </p:nvGrpSpPr>
        <p:grpSpPr>
          <a:xfrm>
            <a:off x="1340952" y="5486400"/>
            <a:ext cx="6660048" cy="484632"/>
            <a:chOff x="1295400" y="4468368"/>
            <a:chExt cx="6660048" cy="484632"/>
          </a:xfrm>
        </p:grpSpPr>
        <p:pic>
          <p:nvPicPr>
            <p:cNvPr id="9" name="Picture 2" descr="C:\Users\abh94\Desktop\OSG logo.gif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95400" y="4468368"/>
              <a:ext cx="486796" cy="484632"/>
            </a:xfrm>
            <a:prstGeom prst="rect">
              <a:avLst/>
            </a:prstGeom>
            <a:noFill/>
          </p:spPr>
        </p:pic>
        <p:pic>
          <p:nvPicPr>
            <p:cNvPr id="10" name="Picture 3" descr="C:\Users\abh94\Desktop\wlsg logo.gif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52600" y="4468368"/>
              <a:ext cx="597393" cy="484632"/>
            </a:xfrm>
            <a:prstGeom prst="rect">
              <a:avLst/>
            </a:prstGeom>
            <a:noFill/>
          </p:spPr>
        </p:pic>
        <p:pic>
          <p:nvPicPr>
            <p:cNvPr id="11" name="Picture 4" descr="C:\Users\abh94\Desktop\ATLAS-Logo-Blue-invert-RGB-H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62200" y="4468368"/>
              <a:ext cx="920959" cy="484632"/>
            </a:xfrm>
            <a:prstGeom prst="rect">
              <a:avLst/>
            </a:prstGeom>
            <a:noFill/>
          </p:spPr>
        </p:pic>
        <p:pic>
          <p:nvPicPr>
            <p:cNvPr id="12" name="Picture 5" descr="C:\Users\abh94\Desktop\4_Color_Logo_CB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337296" y="4468368"/>
              <a:ext cx="358365" cy="484632"/>
            </a:xfrm>
            <a:prstGeom prst="rect">
              <a:avLst/>
            </a:prstGeom>
            <a:noFill/>
          </p:spPr>
        </p:pic>
        <p:pic>
          <p:nvPicPr>
            <p:cNvPr id="13" name="Picture 6" descr="C:\Users\abh94\Desktop\cms-logo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749798" y="4468368"/>
              <a:ext cx="484632" cy="484632"/>
            </a:xfrm>
            <a:prstGeom prst="rect">
              <a:avLst/>
            </a:prstGeom>
            <a:noFill/>
          </p:spPr>
        </p:pic>
        <p:pic>
          <p:nvPicPr>
            <p:cNvPr id="14" name="Picture 9" descr="C:\Users\abh94\Desktop\NSF LOGO.gif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72970" y="4468368"/>
              <a:ext cx="482478" cy="484632"/>
            </a:xfrm>
            <a:prstGeom prst="rect">
              <a:avLst/>
            </a:prstGeom>
            <a:noFill/>
          </p:spPr>
        </p:pic>
        <p:pic>
          <p:nvPicPr>
            <p:cNvPr id="15" name="Picture 10" descr="C:\Users\abh94\Desktop\DOE Seal.gif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34200" y="4468368"/>
              <a:ext cx="484632" cy="484632"/>
            </a:xfrm>
            <a:prstGeom prst="rect">
              <a:avLst/>
            </a:prstGeom>
            <a:noFill/>
          </p:spPr>
        </p:pic>
        <p:pic>
          <p:nvPicPr>
            <p:cNvPr id="16" name="Picture 11" descr="C:\Users\abh94\Desktop\dCache logo.gif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57800" y="4468368"/>
              <a:ext cx="484632" cy="484632"/>
            </a:xfrm>
            <a:prstGeom prst="rect">
              <a:avLst/>
            </a:prstGeom>
            <a:noFill/>
          </p:spPr>
        </p:pic>
        <p:pic>
          <p:nvPicPr>
            <p:cNvPr id="17" name="Picture 13" descr="C:\Users\abh94\Desktop\LSST.gif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78630" y="4588764"/>
              <a:ext cx="914400" cy="243840"/>
            </a:xfrm>
            <a:prstGeom prst="rect">
              <a:avLst/>
            </a:prstGeom>
            <a:noFill/>
          </p:spPr>
        </p:pic>
        <p:pic>
          <p:nvPicPr>
            <p:cNvPr id="18" name="Picture 2" descr="C:\Users\abh94\Desktop\gsi-helmholtzzentrum-für-schwerionenforschung-squarelogo-1431583820550.gif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94174" y="4468368"/>
              <a:ext cx="1063826" cy="48463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43400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clustering has many uses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Creating a uniform name space</a:t>
            </a:r>
          </a:p>
          <a:p>
            <a:pPr lvl="2">
              <a:spcBef>
                <a:spcPts val="500"/>
              </a:spcBef>
            </a:pPr>
            <a:r>
              <a:rPr lang="en-US" dirty="0" smtClean="0"/>
              <a:t>Even though the name space is distributed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Load balancing &amp; scaling</a:t>
            </a:r>
          </a:p>
          <a:p>
            <a:pPr lvl="2">
              <a:spcBef>
                <a:spcPts val="500"/>
              </a:spcBef>
            </a:pPr>
            <a:r>
              <a:rPr lang="en-US" dirty="0" smtClean="0"/>
              <a:t>I</a:t>
            </a:r>
            <a:r>
              <a:rPr lang="en-US" dirty="0" smtClean="0"/>
              <a:t>n situations where all servers are the “same”</a:t>
            </a:r>
          </a:p>
          <a:p>
            <a:pPr lvl="3">
              <a:spcBef>
                <a:spcPts val="500"/>
              </a:spcBef>
            </a:pPr>
            <a:r>
              <a:rPr lang="en-US" dirty="0" smtClean="0"/>
              <a:t>Serving data from distributed file systems (e.g. </a:t>
            </a:r>
            <a:r>
              <a:rPr lang="en-US" dirty="0" err="1" smtClean="0"/>
              <a:t>Lustre</a:t>
            </a:r>
            <a:r>
              <a:rPr lang="en-US" dirty="0" smtClean="0"/>
              <a:t>)</a:t>
            </a:r>
          </a:p>
          <a:p>
            <a:pPr lvl="3">
              <a:spcBef>
                <a:spcPts val="500"/>
              </a:spcBef>
            </a:pPr>
            <a:r>
              <a:rPr lang="en-US" dirty="0" smtClean="0"/>
              <a:t>Proxy servers (inherently identical)</a:t>
            </a:r>
          </a:p>
          <a:p>
            <a:pPr lvl="3">
              <a:spcBef>
                <a:spcPts val="500"/>
              </a:spcBef>
            </a:pPr>
            <a:r>
              <a:rPr lang="en-US" dirty="0" smtClean="0"/>
              <a:t>Caching servers (inherently fungible, </a:t>
            </a:r>
            <a:r>
              <a:rPr lang="en-US" dirty="0" err="1" smtClean="0"/>
              <a:t>e.g.Xcache</a:t>
            </a:r>
            <a:r>
              <a:rPr lang="en-US" dirty="0" smtClean="0"/>
              <a:t>)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Reliability &amp; recoverability</a:t>
            </a:r>
          </a:p>
          <a:p>
            <a:pPr lvl="2">
              <a:spcBef>
                <a:spcPts val="500"/>
              </a:spcBef>
            </a:pPr>
            <a:r>
              <a:rPr lang="en-US" dirty="0" smtClean="0"/>
              <a:t>When mirror copies exist across sites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Deploying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dirty="0" smtClean="0"/>
              <a:t>Things to keep in mind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Every </a:t>
            </a:r>
            <a:r>
              <a:rPr lang="en-US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has a companion </a:t>
            </a: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2">
              <a:spcBef>
                <a:spcPts val="500"/>
              </a:spcBef>
            </a:pPr>
            <a:r>
              <a:rPr lang="en-US" dirty="0" smtClean="0"/>
              <a:t>Both should be on the same h/w box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6</a:t>
            </a:r>
            <a:r>
              <a:rPr lang="en-US" dirty="0" smtClean="0"/>
              <a:t>4 (soon 128) servers per </a:t>
            </a:r>
            <a:r>
              <a:rPr lang="en-US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cmsd</a:t>
            </a:r>
            <a:endParaRPr lang="en-US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spcBef>
                <a:spcPts val="500"/>
              </a:spcBef>
            </a:pPr>
            <a:r>
              <a:rPr lang="en-US" dirty="0" smtClean="0"/>
              <a:t>If more than 64 servers use supervisor nodes</a:t>
            </a:r>
          </a:p>
          <a:p>
            <a:pPr lvl="3">
              <a:spcBef>
                <a:spcPts val="500"/>
              </a:spcBef>
            </a:pPr>
            <a:r>
              <a:rPr lang="en-US" dirty="0" smtClean="0"/>
              <a:t>#Sup = upper(log64(#servers + </a:t>
            </a:r>
            <a:r>
              <a:rPr lang="en-US" dirty="0" smtClean="0"/>
              <a:t>upper(log64(#</a:t>
            </a:r>
            <a:r>
              <a:rPr lang="en-US" dirty="0" smtClean="0"/>
              <a:t>servers)))</a:t>
            </a:r>
          </a:p>
          <a:p>
            <a:pPr lvl="3">
              <a:spcBef>
                <a:spcPts val="500"/>
              </a:spcBef>
            </a:pPr>
            <a:r>
              <a:rPr lang="en-US" dirty="0" smtClean="0"/>
              <a:t> </a:t>
            </a:r>
            <a:r>
              <a:rPr lang="en-US" dirty="0" smtClean="0"/>
              <a:t>A</a:t>
            </a:r>
            <a:r>
              <a:rPr lang="en-US" dirty="0" smtClean="0"/>
              <a:t>dd one or two extras for enhanced reliability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Manager &amp; Supervisor nodes on separate h/w</a:t>
            </a:r>
          </a:p>
          <a:p>
            <a:pPr lvl="2">
              <a:spcBef>
                <a:spcPts val="500"/>
              </a:spcBef>
            </a:pPr>
            <a:r>
              <a:rPr lang="en-US" dirty="0" smtClean="0"/>
              <a:t>Using same node reduces reliability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 </a:t>
            </a:r>
            <a:r>
              <a:rPr lang="en-US" dirty="0" err="1" smtClean="0"/>
              <a:t>vs</a:t>
            </a:r>
            <a:r>
              <a:rPr lang="en-US" dirty="0" smtClean="0"/>
              <a:t> WAN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/>
              <a:t>LAN based clusters are reliable</a:t>
            </a:r>
          </a:p>
          <a:p>
            <a:pPr lvl="1"/>
            <a:r>
              <a:rPr lang="en-US" dirty="0" smtClean="0"/>
              <a:t>You should not have any problems</a:t>
            </a:r>
          </a:p>
          <a:p>
            <a:r>
              <a:rPr lang="en-US" dirty="0" smtClean="0"/>
              <a:t>WAN based clusters are problematic</a:t>
            </a:r>
          </a:p>
          <a:p>
            <a:pPr lvl="1"/>
            <a:r>
              <a:rPr lang="en-US" dirty="0" smtClean="0"/>
              <a:t>You may have little control over remote sites</a:t>
            </a:r>
          </a:p>
          <a:p>
            <a:pPr lvl="1"/>
            <a:r>
              <a:rPr lang="en-US" dirty="0" smtClean="0"/>
              <a:t>What we have learned</a:t>
            </a:r>
          </a:p>
          <a:p>
            <a:pPr lvl="2"/>
            <a:r>
              <a:rPr lang="en-US" dirty="0" smtClean="0"/>
              <a:t>Only accept reliable and well connected sites</a:t>
            </a:r>
          </a:p>
          <a:p>
            <a:pPr lvl="3"/>
            <a:r>
              <a:rPr lang="en-US" dirty="0" smtClean="0"/>
              <a:t>R</a:t>
            </a:r>
            <a:r>
              <a:rPr lang="en-US" dirty="0" smtClean="0"/>
              <a:t>elegate problematic sites to secondary selection</a:t>
            </a:r>
          </a:p>
          <a:p>
            <a:pPr lvl="4"/>
            <a:r>
              <a:rPr lang="en-US" dirty="0" smtClean="0"/>
              <a:t>Only used if you can’t find a primary resource</a:t>
            </a:r>
          </a:p>
          <a:p>
            <a:pPr lvl="2"/>
            <a:r>
              <a:rPr lang="en-US" dirty="0" smtClean="0"/>
              <a:t>Otherwise, you will be definitely disappointed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Scalla2010</Template>
  <TotalTime>20073</TotalTime>
  <Words>4596</Words>
  <Application>Microsoft Office PowerPoint</Application>
  <PresentationFormat>On-screen Show (4:3)</PresentationFormat>
  <Paragraphs>952</Paragraphs>
  <Slides>67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Ricepaper</vt:lpstr>
      <vt:lpstr>XRootD</vt:lpstr>
      <vt:lpstr>Brief history of the last ~20 years</vt:lpstr>
      <vt:lpstr>Todays’s XRootD Project</vt:lpstr>
      <vt:lpstr>What Is XRootD?</vt:lpstr>
      <vt:lpstr>Clustering Using B64 Trees</vt:lpstr>
      <vt:lpstr>WYSIWYG Scalable Access</vt:lpstr>
      <vt:lpstr>Applied Clustering</vt:lpstr>
      <vt:lpstr>Deploying Clusters</vt:lpstr>
      <vt:lpstr>LAN vs WAN Clusters</vt:lpstr>
      <vt:lpstr>WAN Secondary Selection</vt:lpstr>
      <vt:lpstr>Deploying Manager Nodes I</vt:lpstr>
      <vt:lpstr>Deploying Manager Nodes II</vt:lpstr>
      <vt:lpstr>Default Load Balancing Servers</vt:lpstr>
      <vt:lpstr>Load based Balancing Servers</vt:lpstr>
      <vt:lpstr>Load based server selection I</vt:lpstr>
      <vt:lpstr>Load based server selection II</vt:lpstr>
      <vt:lpstr>DFS Clusters</vt:lpstr>
      <vt:lpstr>Subordinate Clusters</vt:lpstr>
      <vt:lpstr>Federated Clusters</vt:lpstr>
      <vt:lpstr>Cluster deployment practices</vt:lpstr>
      <vt:lpstr>What about data server nodes?</vt:lpstr>
      <vt:lpstr>Networking Considerations</vt:lpstr>
      <vt:lpstr>Security Considerations</vt:lpstr>
      <vt:lpstr>Operational Considerations I</vt:lpstr>
      <vt:lpstr>Operational Considerations II</vt:lpstr>
      <vt:lpstr>Operational Considerations III</vt:lpstr>
      <vt:lpstr>Transition to developers</vt:lpstr>
      <vt:lpstr>XRootD Plug-in Architecture</vt:lpstr>
      <vt:lpstr>Why Plug-ins?</vt:lpstr>
      <vt:lpstr>The plug-in points</vt:lpstr>
      <vt:lpstr>Plug-in points explained I</vt:lpstr>
      <vt:lpstr>Plug-ins points explained II</vt:lpstr>
      <vt:lpstr>Architectural Plug-in Interplay</vt:lpstr>
      <vt:lpstr>It starts with a client handshake</vt:lpstr>
      <vt:lpstr>Typical request/response flow</vt:lpstr>
      <vt:lpstr>That looks simple enough!</vt:lpstr>
      <vt:lpstr>Can even be complicated in SFS</vt:lpstr>
      <vt:lpstr>More on callbacks</vt:lpstr>
      <vt:lpstr>The I/O architecture I</vt:lpstr>
      <vt:lpstr>The I/O architecture II</vt:lpstr>
      <vt:lpstr>Standard read &amp; write (sync)</vt:lpstr>
      <vt:lpstr>Standard read &amp; write (async)</vt:lpstr>
      <vt:lpstr>Why 64K async read size</vt:lpstr>
      <vt:lpstr>Why a default of 8 buffers</vt:lpstr>
      <vt:lpstr>Standard Read optimization</vt:lpstr>
      <vt:lpstr>Vector reads and writes (sync)</vt:lpstr>
      <vt:lpstr>Why no async for vector reads</vt:lpstr>
      <vt:lpstr>Page read/write</vt:lpstr>
      <vt:lpstr>Why page read/write</vt:lpstr>
      <vt:lpstr>Page read/write sync vs. async</vt:lpstr>
      <vt:lpstr>Final Notes on Async I/O</vt:lpstr>
      <vt:lpstr>The network oriented features </vt:lpstr>
      <vt:lpstr>Network bandwidth usage I</vt:lpstr>
      <vt:lpstr>Network bandwidth usage II</vt:lpstr>
      <vt:lpstr>Network bandwidth usage III</vt:lpstr>
      <vt:lpstr>Network bandwidth usage IV</vt:lpstr>
      <vt:lpstr>Network bandwidth utilization</vt:lpstr>
      <vt:lpstr>Network tuning</vt:lpstr>
      <vt:lpstr>Container orchestration support</vt:lpstr>
      <vt:lpstr>Virtual networking support</vt:lpstr>
      <vt:lpstr>Virtual Networking ID (vnid)</vt:lpstr>
      <vt:lpstr>Dynamic DNS support</vt:lpstr>
      <vt:lpstr>Other net oriented features</vt:lpstr>
      <vt:lpstr>Enhanced Write Support (backend)</vt:lpstr>
      <vt:lpstr>XcacheH plug-in (coming soon)</vt:lpstr>
      <vt:lpstr>Erasure coding client plug-in</vt:lpstr>
      <vt:lpstr>Conclusion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Hanushevsky</dc:creator>
  <cp:lastModifiedBy>abh</cp:lastModifiedBy>
  <cp:revision>1069</cp:revision>
  <dcterms:created xsi:type="dcterms:W3CDTF">2010-08-24T03:26:13Z</dcterms:created>
  <dcterms:modified xsi:type="dcterms:W3CDTF">2022-02-07T08:11:34Z</dcterms:modified>
</cp:coreProperties>
</file>