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20"/>
  </p:notesMasterIdLst>
  <p:sldIdLst>
    <p:sldId id="256" r:id="rId2"/>
    <p:sldId id="281" r:id="rId3"/>
    <p:sldId id="302" r:id="rId4"/>
    <p:sldId id="303" r:id="rId5"/>
    <p:sldId id="308" r:id="rId6"/>
    <p:sldId id="304" r:id="rId7"/>
    <p:sldId id="305" r:id="rId8"/>
    <p:sldId id="306" r:id="rId9"/>
    <p:sldId id="291" r:id="rId10"/>
    <p:sldId id="295" r:id="rId11"/>
    <p:sldId id="292" r:id="rId12"/>
    <p:sldId id="298" r:id="rId13"/>
    <p:sldId id="307" r:id="rId14"/>
    <p:sldId id="309" r:id="rId15"/>
    <p:sldId id="311" r:id="rId16"/>
    <p:sldId id="312" r:id="rId17"/>
    <p:sldId id="272" r:id="rId18"/>
    <p:sldId id="289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000000"/>
    <a:srgbClr val="0033CC"/>
    <a:srgbClr val="F8F8F8"/>
    <a:srgbClr val="FFFA00"/>
    <a:srgbClr val="CC9900"/>
    <a:srgbClr val="66FF66"/>
    <a:srgbClr val="FFFF00"/>
    <a:srgbClr val="FF9900"/>
    <a:srgbClr val="00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8402" autoAdjust="0"/>
    <p:restoredTop sz="94660"/>
  </p:normalViewPr>
  <p:slideViewPr>
    <p:cSldViewPr>
      <p:cViewPr varScale="1">
        <p:scale>
          <a:sx n="102" d="100"/>
          <a:sy n="102" d="100"/>
        </p:scale>
        <p:origin x="-850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8" d="100"/>
          <a:sy n="58" d="100"/>
        </p:scale>
        <p:origin x="-1794" y="-90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C3EA9F-16C8-4E26-A9BF-868C8C4F745D}" type="datetimeFigureOut">
              <a:rPr lang="en-US" smtClean="0"/>
              <a:pPr/>
              <a:t>3/3/2011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EE56B6-57E6-4F9A-A5FC-DF8B6084F5E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ltGray">
          <a:xfrm>
            <a:off x="484188" y="1065213"/>
            <a:ext cx="8158162" cy="1689100"/>
          </a:xfrm>
          <a:prstGeom prst="rect">
            <a:avLst/>
          </a:prstGeom>
          <a:solidFill>
            <a:srgbClr val="777777">
              <a:alpha val="5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kumimoji="1" lang="en-US" b="0">
              <a:solidFill>
                <a:schemeClr val="tx1"/>
              </a:solidFill>
            </a:endParaRPr>
          </a:p>
        </p:txBody>
      </p:sp>
      <p:sp>
        <p:nvSpPr>
          <p:cNvPr id="4099" name="AutoShape 3"/>
          <p:cNvSpPr>
            <a:spLocks noChangeArrowheads="1"/>
          </p:cNvSpPr>
          <p:nvPr/>
        </p:nvSpPr>
        <p:spPr bwMode="ltGray">
          <a:xfrm>
            <a:off x="228600" y="2722563"/>
            <a:ext cx="8686800" cy="77787"/>
          </a:xfrm>
          <a:prstGeom prst="roundRect">
            <a:avLst>
              <a:gd name="adj" fmla="val 50000"/>
            </a:avLst>
          </a:prstGeom>
          <a:solidFill>
            <a:schemeClr val="bg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kumimoji="1" lang="en-US" b="0">
              <a:solidFill>
                <a:schemeClr val="tx1"/>
              </a:solidFill>
            </a:endParaRPr>
          </a:p>
        </p:txBody>
      </p:sp>
      <p:sp>
        <p:nvSpPr>
          <p:cNvPr id="4100" name="AutoShape 4"/>
          <p:cNvSpPr>
            <a:spLocks noChangeArrowheads="1"/>
          </p:cNvSpPr>
          <p:nvPr/>
        </p:nvSpPr>
        <p:spPr bwMode="ltGray">
          <a:xfrm>
            <a:off x="228600" y="998538"/>
            <a:ext cx="8686800" cy="77787"/>
          </a:xfrm>
          <a:prstGeom prst="roundRect">
            <a:avLst>
              <a:gd name="adj" fmla="val 50000"/>
            </a:avLst>
          </a:prstGeom>
          <a:solidFill>
            <a:schemeClr val="bg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kumimoji="1" lang="en-US" b="0">
              <a:solidFill>
                <a:schemeClr val="tx1"/>
              </a:solidFill>
            </a:endParaRPr>
          </a:p>
        </p:txBody>
      </p:sp>
      <p:sp>
        <p:nvSpPr>
          <p:cNvPr id="4101" name="AutoShape 5"/>
          <p:cNvSpPr>
            <a:spLocks noChangeArrowheads="1"/>
          </p:cNvSpPr>
          <p:nvPr/>
        </p:nvSpPr>
        <p:spPr bwMode="ltGray">
          <a:xfrm>
            <a:off x="8623300" y="762000"/>
            <a:ext cx="77788" cy="2235200"/>
          </a:xfrm>
          <a:prstGeom prst="roundRect">
            <a:avLst>
              <a:gd name="adj" fmla="val 50000"/>
            </a:avLst>
          </a:prstGeom>
          <a:solidFill>
            <a:schemeClr val="bg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kumimoji="1" lang="en-US" b="0">
              <a:solidFill>
                <a:schemeClr val="tx1"/>
              </a:solidFill>
            </a:endParaRPr>
          </a:p>
        </p:txBody>
      </p:sp>
      <p:sp>
        <p:nvSpPr>
          <p:cNvPr id="4102" name="AutoShape 6"/>
          <p:cNvSpPr>
            <a:spLocks noChangeArrowheads="1"/>
          </p:cNvSpPr>
          <p:nvPr/>
        </p:nvSpPr>
        <p:spPr bwMode="ltGray">
          <a:xfrm>
            <a:off x="434975" y="768350"/>
            <a:ext cx="77788" cy="2235200"/>
          </a:xfrm>
          <a:prstGeom prst="roundRect">
            <a:avLst>
              <a:gd name="adj" fmla="val 50000"/>
            </a:avLst>
          </a:prstGeom>
          <a:solidFill>
            <a:schemeClr val="bg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kumimoji="1" lang="en-US" b="0">
              <a:solidFill>
                <a:schemeClr val="tx1"/>
              </a:solidFill>
            </a:endParaRPr>
          </a:p>
        </p:txBody>
      </p:sp>
      <p:sp>
        <p:nvSpPr>
          <p:cNvPr id="4103" name="AutoShape 7"/>
          <p:cNvSpPr>
            <a:spLocks noChangeArrowheads="1"/>
          </p:cNvSpPr>
          <p:nvPr/>
        </p:nvSpPr>
        <p:spPr bwMode="ltGray">
          <a:xfrm>
            <a:off x="2830513" y="5535613"/>
            <a:ext cx="3481387" cy="77787"/>
          </a:xfrm>
          <a:prstGeom prst="roundRect">
            <a:avLst>
              <a:gd name="adj" fmla="val 50000"/>
            </a:avLst>
          </a:prstGeom>
          <a:solidFill>
            <a:schemeClr val="bg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kumimoji="1" lang="en-US" b="0">
              <a:solidFill>
                <a:schemeClr val="tx1"/>
              </a:solidFill>
            </a:endParaRPr>
          </a:p>
        </p:txBody>
      </p:sp>
      <p:sp>
        <p:nvSpPr>
          <p:cNvPr id="4104" name="Rectangle 8" descr="Large confetti"/>
          <p:cNvSpPr>
            <a:spLocks noChangeArrowheads="1"/>
          </p:cNvSpPr>
          <p:nvPr/>
        </p:nvSpPr>
        <p:spPr bwMode="ltGray">
          <a:xfrm>
            <a:off x="4095750" y="5486400"/>
            <a:ext cx="949325" cy="176213"/>
          </a:xfrm>
          <a:prstGeom prst="rect">
            <a:avLst/>
          </a:prstGeom>
          <a:pattFill prst="lgConfetti">
            <a:fgClr>
              <a:schemeClr val="accent2"/>
            </a:fgClr>
            <a:bgClr>
              <a:schemeClr val="folHlink"/>
            </a:bgClr>
          </a:patt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kumimoji="1" lang="en-US" b="0">
              <a:solidFill>
                <a:schemeClr val="tx1"/>
              </a:solidFill>
            </a:endParaRPr>
          </a:p>
        </p:txBody>
      </p:sp>
      <p:sp>
        <p:nvSpPr>
          <p:cNvPr id="4105" name="Rectangle 9" descr="Large confetti"/>
          <p:cNvSpPr>
            <a:spLocks noGrp="1" noChangeArrowheads="1"/>
          </p:cNvSpPr>
          <p:nvPr>
            <p:ph type="ctrTitle"/>
          </p:nvPr>
        </p:nvSpPr>
        <p:spPr>
          <a:xfrm>
            <a:off x="685800" y="1219200"/>
            <a:ext cx="7772400" cy="1371600"/>
          </a:xfrm>
          <a:pattFill prst="lgConfetti">
            <a:fgClr>
              <a:schemeClr val="accent2"/>
            </a:fgClr>
            <a:bgClr>
              <a:schemeClr val="folHlink"/>
            </a:bgClr>
          </a:pattFill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106" name="Rectangle 10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746500"/>
            <a:ext cx="6400800" cy="1752600"/>
          </a:xfrm>
        </p:spPr>
        <p:txBody>
          <a:bodyPr/>
          <a:lstStyle>
            <a:lvl1pPr marL="0" indent="0" algn="ctr">
              <a:spcBef>
                <a:spcPts val="0"/>
              </a:spcBef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107" name="Rectangle 11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March 7-11, 2011</a:t>
            </a:r>
            <a:endParaRPr lang="en-US" dirty="0"/>
          </a:p>
        </p:txBody>
      </p:sp>
      <p:sp>
        <p:nvSpPr>
          <p:cNvPr id="4108" name="Rectangle 12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smtClean="0"/>
              <a:t>September 21-22, 2010 OSG Storage Forum ‹#›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bg>
      <p:bgPr>
        <a:blipFill dpi="0" rotWithShape="1">
          <a:blip r:embed="rId2" cstate="print">
            <a:lum/>
          </a:blip>
          <a:srcRect/>
          <a:tile tx="0" ty="0" sx="32000" sy="2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533400" y="6477000"/>
            <a:ext cx="7391400" cy="246221"/>
            <a:chOff x="533400" y="6477000"/>
            <a:chExt cx="7391400" cy="246221"/>
          </a:xfrm>
        </p:grpSpPr>
        <p:sp>
          <p:nvSpPr>
            <p:cNvPr id="11" name="TextBox 10"/>
            <p:cNvSpPr txBox="1"/>
            <p:nvPr userDrawn="1"/>
          </p:nvSpPr>
          <p:spPr>
            <a:xfrm>
              <a:off x="533400" y="6477000"/>
              <a:ext cx="175260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 smtClean="0"/>
                <a:t>March 7-11, 2011</a:t>
              </a:r>
              <a:endParaRPr lang="en-US" sz="1000" dirty="0"/>
            </a:p>
          </p:txBody>
        </p:sp>
        <p:sp>
          <p:nvSpPr>
            <p:cNvPr id="13" name="TextBox 12"/>
            <p:cNvSpPr txBox="1"/>
            <p:nvPr userDrawn="1"/>
          </p:nvSpPr>
          <p:spPr>
            <a:xfrm>
              <a:off x="7086600" y="6477000"/>
              <a:ext cx="83820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fld id="{73D6675D-022C-4886-AF2E-B21C52138989}" type="slidenum">
                <a:rPr lang="en-US" sz="1000" smtClean="0"/>
                <a:pPr algn="r"/>
                <a:t>‹#›</a:t>
              </a:fld>
              <a:endParaRPr lang="en-US" sz="1000" dirty="0"/>
            </a:p>
          </p:txBody>
        </p:sp>
      </p:grpSp>
      <p:sp>
        <p:nvSpPr>
          <p:cNvPr id="8" name="TextBox 7"/>
          <p:cNvSpPr txBox="1"/>
          <p:nvPr userDrawn="1"/>
        </p:nvSpPr>
        <p:spPr>
          <a:xfrm>
            <a:off x="3505200" y="6477000"/>
            <a:ext cx="14478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OSG All</a:t>
            </a:r>
            <a:r>
              <a:rPr lang="en-US" sz="1000" baseline="0" dirty="0" smtClean="0"/>
              <a:t> Hands Meeting</a:t>
            </a:r>
            <a:endParaRPr lang="en-US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6" name="Group 5"/>
          <p:cNvGrpSpPr/>
          <p:nvPr userDrawn="1"/>
        </p:nvGrpSpPr>
        <p:grpSpPr>
          <a:xfrm>
            <a:off x="533400" y="6477000"/>
            <a:ext cx="7391400" cy="246221"/>
            <a:chOff x="533400" y="6477000"/>
            <a:chExt cx="7391400" cy="246221"/>
          </a:xfrm>
        </p:grpSpPr>
        <p:sp>
          <p:nvSpPr>
            <p:cNvPr id="7" name="TextBox 6"/>
            <p:cNvSpPr txBox="1"/>
            <p:nvPr userDrawn="1"/>
          </p:nvSpPr>
          <p:spPr>
            <a:xfrm>
              <a:off x="533400" y="6477000"/>
              <a:ext cx="175260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 smtClean="0"/>
                <a:t>March 7-11, 2011</a:t>
              </a:r>
              <a:endParaRPr lang="en-US" sz="1000" dirty="0"/>
            </a:p>
          </p:txBody>
        </p:sp>
        <p:sp>
          <p:nvSpPr>
            <p:cNvPr id="8" name="TextBox 7"/>
            <p:cNvSpPr txBox="1"/>
            <p:nvPr userDrawn="1"/>
          </p:nvSpPr>
          <p:spPr>
            <a:xfrm>
              <a:off x="3505200" y="6477000"/>
              <a:ext cx="144780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 smtClean="0"/>
                <a:t>OSG All</a:t>
              </a:r>
              <a:r>
                <a:rPr lang="en-US" sz="1000" baseline="0" dirty="0" smtClean="0"/>
                <a:t> Hands Meeting</a:t>
              </a:r>
              <a:endParaRPr lang="en-US" sz="1000" dirty="0"/>
            </a:p>
          </p:txBody>
        </p:sp>
        <p:sp>
          <p:nvSpPr>
            <p:cNvPr id="9" name="TextBox 8"/>
            <p:cNvSpPr txBox="1"/>
            <p:nvPr userDrawn="1"/>
          </p:nvSpPr>
          <p:spPr>
            <a:xfrm>
              <a:off x="7086600" y="6477000"/>
              <a:ext cx="83820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fld id="{73D6675D-022C-4886-AF2E-B21C52138989}" type="slidenum">
                <a:rPr lang="en-US" sz="1000" smtClean="0"/>
                <a:pPr algn="r"/>
                <a:t>‹#›</a:t>
              </a:fld>
              <a:endParaRPr lang="en-US" sz="10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5" cstate="print">
            <a:lum/>
          </a:blip>
          <a:srcRect/>
          <a:tile tx="0" ty="0" sx="32000" sy="2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 descr="Large confetti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284163"/>
            <a:ext cx="764698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52600"/>
            <a:ext cx="77724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81000" y="6477000"/>
            <a:ext cx="1905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September 21-22, 2010</a:t>
            </a:r>
            <a:endParaRPr lang="en-US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77000"/>
            <a:ext cx="2895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September 21-22, 2010 OSG Storage Forum ‹#›</a:t>
            </a:r>
            <a:endParaRPr lang="en-US" dirty="0"/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0" y="1512888"/>
            <a:ext cx="8458200" cy="87312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kumimoji="1" lang="en-US" b="0">
              <a:solidFill>
                <a:schemeClr val="tx1"/>
              </a:solidFill>
            </a:endParaRPr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7924800" y="6324600"/>
            <a:ext cx="1219200" cy="7620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kumimoji="1" lang="en-US" b="0">
              <a:solidFill>
                <a:schemeClr val="tx1"/>
              </a:solidFill>
            </a:endParaRPr>
          </a:p>
        </p:txBody>
      </p:sp>
      <p:sp>
        <p:nvSpPr>
          <p:cNvPr id="10" name="Rectangle 13" descr="Large confetti"/>
          <p:cNvSpPr>
            <a:spLocks noChangeArrowheads="1"/>
          </p:cNvSpPr>
          <p:nvPr/>
        </p:nvSpPr>
        <p:spPr bwMode="ltGray">
          <a:xfrm>
            <a:off x="603504" y="152400"/>
            <a:ext cx="152400" cy="1645920"/>
          </a:xfrm>
          <a:prstGeom prst="rect">
            <a:avLst/>
          </a:prstGeom>
          <a:pattFill prst="lgConfetti">
            <a:fgClr>
              <a:schemeClr val="accent2"/>
            </a:fgClr>
            <a:bgClr>
              <a:schemeClr val="folHlink"/>
            </a:bgClr>
          </a:patt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 sz="2400">
              <a:latin typeface="Times New Roman" pitchFamily="18" charset="0"/>
            </a:endParaRPr>
          </a:p>
        </p:txBody>
      </p:sp>
      <p:pic>
        <p:nvPicPr>
          <p:cNvPr id="11" name="Picture 11" descr="slac-logo-23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924800" y="6391275"/>
            <a:ext cx="1219200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Slide Number Placeholder 11"/>
          <p:cNvSpPr>
            <a:spLocks noGrp="1"/>
          </p:cNvSpPr>
          <p:nvPr>
            <p:ph type="sldNum" sz="quarter" idx="4"/>
          </p:nvPr>
        </p:nvSpPr>
        <p:spPr>
          <a:xfrm>
            <a:off x="7162800" y="6477000"/>
            <a:ext cx="838200" cy="2444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479C8D-CD85-45F2-9265-67F289693FB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000000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SzPct val="85000"/>
        <a:buBlip>
          <a:blip r:embed="rId7"/>
        </a:buBlip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pitchFamily="2" charset="2"/>
        <a:buChar char="n"/>
        <a:defRPr sz="2800">
          <a:solidFill>
            <a:srgbClr val="000000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SzPct val="70000"/>
        <a:buFont typeface="Wingdings" pitchFamily="2" charset="2"/>
        <a:buChar char="n"/>
        <a:defRPr sz="2400">
          <a:solidFill>
            <a:srgbClr val="000000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SzPct val="70000"/>
        <a:buFont typeface="Wingdings" pitchFamily="2" charset="2"/>
        <a:buChar char="n"/>
        <a:defRPr sz="2000">
          <a:solidFill>
            <a:srgbClr val="000000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rgbClr val="000000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image" Target="../media/image6.wmf"/><Relationship Id="rId7" Type="http://schemas.openxmlformats.org/officeDocument/2006/relationships/image" Target="../media/image10.wmf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wmf"/><Relationship Id="rId5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Potential Data Access</a:t>
            </a:r>
            <a:b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Architectures using </a:t>
            </a:r>
            <a:r>
              <a:rPr lang="en-US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xrootd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r>
              <a:rPr lang="en-US" dirty="0" smtClean="0"/>
              <a:t>OSG All Hands Meeting</a:t>
            </a:r>
          </a:p>
          <a:p>
            <a:r>
              <a:rPr lang="en-US" sz="2400" dirty="0" smtClean="0"/>
              <a:t>Harvard University</a:t>
            </a:r>
          </a:p>
          <a:p>
            <a:r>
              <a:rPr lang="en-US" sz="2400" dirty="0" smtClean="0"/>
              <a:t>March 7-11, 2011</a:t>
            </a:r>
          </a:p>
          <a:p>
            <a:r>
              <a:rPr lang="en-US" sz="1800" dirty="0" smtClean="0"/>
              <a:t>Andrew Hanushevsky, SLAC</a:t>
            </a:r>
          </a:p>
          <a:p>
            <a:endParaRPr lang="en-US" sz="1800" dirty="0" smtClean="0"/>
          </a:p>
          <a:p>
            <a:r>
              <a:rPr lang="en-US" sz="1800" dirty="0" smtClean="0"/>
              <a:t>http://xrootd.org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Recapping The Fundamentals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077200" cy="4343400"/>
          </a:xfrm>
        </p:spPr>
        <p:txBody>
          <a:bodyPr/>
          <a:lstStyle/>
          <a:p>
            <a:r>
              <a:rPr lang="en-US" dirty="0" smtClean="0"/>
              <a:t>An </a:t>
            </a:r>
            <a:r>
              <a:rPr lang="en-US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xrootd</a:t>
            </a:r>
            <a:r>
              <a:rPr lang="en-US" dirty="0" smtClean="0"/>
              <a:t>-</a:t>
            </a:r>
            <a:r>
              <a:rPr lang="en-US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cmsd</a:t>
            </a:r>
            <a:r>
              <a:rPr lang="en-US" dirty="0" smtClean="0"/>
              <a:t> pair is the building block</a:t>
            </a:r>
          </a:p>
          <a:p>
            <a:pPr lvl="1"/>
            <a:r>
              <a:rPr lang="en-US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xrootd </a:t>
            </a:r>
            <a:r>
              <a:rPr lang="en-US" dirty="0" smtClean="0"/>
              <a:t>provides the client interface</a:t>
            </a:r>
          </a:p>
          <a:p>
            <a:pPr lvl="2"/>
            <a:r>
              <a:rPr lang="en-US" dirty="0" smtClean="0"/>
              <a:t>Handles data and redirections</a:t>
            </a:r>
          </a:p>
          <a:p>
            <a:pPr lvl="1"/>
            <a:r>
              <a:rPr lang="en-US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cmsd </a:t>
            </a:r>
            <a:r>
              <a:rPr lang="en-US" dirty="0" smtClean="0"/>
              <a:t>manages </a:t>
            </a:r>
            <a:r>
              <a:rPr lang="en-US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xrootd</a:t>
            </a:r>
            <a:r>
              <a:rPr lang="en-US" dirty="0" smtClean="0"/>
              <a:t>’s (i.e. forms clusters)</a:t>
            </a:r>
          </a:p>
          <a:p>
            <a:pPr lvl="2"/>
            <a:r>
              <a:rPr lang="en-US" dirty="0" smtClean="0"/>
              <a:t>Monitors activity and handles file discovery</a:t>
            </a:r>
          </a:p>
          <a:p>
            <a:r>
              <a:rPr lang="en-US" dirty="0" smtClean="0"/>
              <a:t>Building blocks are </a:t>
            </a:r>
            <a:r>
              <a:rPr 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stackable </a:t>
            </a:r>
            <a:r>
              <a:rPr lang="en-US" dirty="0" smtClean="0"/>
              <a:t>&amp; </a:t>
            </a:r>
            <a:r>
              <a:rPr 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replicable</a:t>
            </a:r>
          </a:p>
          <a:p>
            <a:pPr lvl="1"/>
            <a:r>
              <a:rPr lang="en-US" dirty="0" smtClean="0"/>
              <a:t>Can create a wide variety of configurations</a:t>
            </a:r>
          </a:p>
          <a:p>
            <a:pPr lvl="2"/>
            <a:r>
              <a:rPr lang="en-US" dirty="0" smtClean="0"/>
              <a:t>Much like you would do with LEGO</a:t>
            </a:r>
            <a:r>
              <a:rPr lang="en-US" sz="1800" baseline="30000" dirty="0" smtClean="0">
                <a:latin typeface="Symbol" pitchFamily="18" charset="2"/>
              </a:rPr>
              <a:t>Ò</a:t>
            </a:r>
            <a:r>
              <a:rPr lang="en-US" dirty="0" smtClean="0"/>
              <a:t> blocks</a:t>
            </a:r>
          </a:p>
          <a:p>
            <a:pPr lvl="1"/>
            <a:r>
              <a:rPr lang="en-US" dirty="0" smtClean="0"/>
              <a:t>Extensive plug-ins provide adaptability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Rectangle 179"/>
          <p:cNvSpPr/>
          <p:nvPr/>
        </p:nvSpPr>
        <p:spPr bwMode="auto">
          <a:xfrm>
            <a:off x="609600" y="3886200"/>
            <a:ext cx="2667000" cy="1600200"/>
          </a:xfrm>
          <a:prstGeom prst="rect">
            <a:avLst/>
          </a:prstGeom>
          <a:noFill/>
          <a:ln w="19050" cap="flat" cmpd="sng" algn="ctr">
            <a:solidFill>
              <a:srgbClr val="C00000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</a:endParaRPr>
          </a:p>
        </p:txBody>
      </p:sp>
      <p:sp>
        <p:nvSpPr>
          <p:cNvPr id="187" name="Rectangle 186"/>
          <p:cNvSpPr/>
          <p:nvPr/>
        </p:nvSpPr>
        <p:spPr bwMode="auto">
          <a:xfrm>
            <a:off x="3352800" y="3886200"/>
            <a:ext cx="2590800" cy="1600200"/>
          </a:xfrm>
          <a:prstGeom prst="rect">
            <a:avLst/>
          </a:prstGeom>
          <a:noFill/>
          <a:ln w="19050" cap="flat" cmpd="sng" algn="ctr">
            <a:solidFill>
              <a:srgbClr val="C00000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</a:endParaRPr>
          </a:p>
        </p:txBody>
      </p:sp>
      <p:sp>
        <p:nvSpPr>
          <p:cNvPr id="188" name="Rectangle 187"/>
          <p:cNvSpPr/>
          <p:nvPr/>
        </p:nvSpPr>
        <p:spPr bwMode="auto">
          <a:xfrm>
            <a:off x="6019800" y="3886200"/>
            <a:ext cx="2590800" cy="1600200"/>
          </a:xfrm>
          <a:prstGeom prst="rect">
            <a:avLst/>
          </a:prstGeom>
          <a:noFill/>
          <a:ln w="19050" cap="flat" cmpd="sng" algn="ctr">
            <a:solidFill>
              <a:srgbClr val="C00000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</a:endParaRPr>
          </a:p>
        </p:txBody>
      </p:sp>
      <p:sp>
        <p:nvSpPr>
          <p:cNvPr id="190" name="Rectangle 189"/>
          <p:cNvSpPr/>
          <p:nvPr/>
        </p:nvSpPr>
        <p:spPr bwMode="auto">
          <a:xfrm>
            <a:off x="3886200" y="2057400"/>
            <a:ext cx="1143000" cy="457200"/>
          </a:xfrm>
          <a:prstGeom prst="rect">
            <a:avLst/>
          </a:prstGeom>
          <a:noFill/>
          <a:ln w="19050" cap="flat" cmpd="sng" algn="ctr">
            <a:solidFill>
              <a:srgbClr val="C00000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</a:endParaRPr>
          </a:p>
        </p:txBody>
      </p:sp>
      <p:grpSp>
        <p:nvGrpSpPr>
          <p:cNvPr id="192" name="Group 191"/>
          <p:cNvGrpSpPr/>
          <p:nvPr/>
        </p:nvGrpSpPr>
        <p:grpSpPr>
          <a:xfrm>
            <a:off x="7924800" y="4343400"/>
            <a:ext cx="490210" cy="825482"/>
            <a:chOff x="7543800" y="2743200"/>
            <a:chExt cx="490210" cy="825482"/>
          </a:xfrm>
        </p:grpSpPr>
        <p:sp>
          <p:nvSpPr>
            <p:cNvPr id="189" name="Right Bracket 188"/>
            <p:cNvSpPr/>
            <p:nvPr/>
          </p:nvSpPr>
          <p:spPr bwMode="auto">
            <a:xfrm>
              <a:off x="7543800" y="2743200"/>
              <a:ext cx="304800" cy="762000"/>
            </a:xfrm>
            <a:prstGeom prst="rightBracket">
              <a:avLst/>
            </a:prstGeom>
            <a:noFill/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91" name="TextBox 190"/>
            <p:cNvSpPr txBox="1"/>
            <p:nvPr/>
          </p:nvSpPr>
          <p:spPr>
            <a:xfrm>
              <a:off x="7772400" y="2743200"/>
              <a:ext cx="261610" cy="82548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ts val="800"/>
                </a:lnSpc>
              </a:pPr>
              <a:r>
                <a:rPr lang="en-US" sz="1200" b="1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S</a:t>
              </a:r>
            </a:p>
            <a:p>
              <a:pPr algn="ctr">
                <a:lnSpc>
                  <a:spcPts val="800"/>
                </a:lnSpc>
              </a:pPr>
              <a:r>
                <a:rPr lang="en-US" sz="1200" b="1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e</a:t>
              </a:r>
            </a:p>
            <a:p>
              <a:pPr algn="ctr">
                <a:lnSpc>
                  <a:spcPts val="800"/>
                </a:lnSpc>
              </a:pPr>
              <a:r>
                <a:rPr lang="en-US" sz="1200" b="1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r</a:t>
              </a:r>
            </a:p>
            <a:p>
              <a:pPr algn="ctr">
                <a:lnSpc>
                  <a:spcPts val="800"/>
                </a:lnSpc>
              </a:pPr>
              <a:r>
                <a:rPr lang="en-US" sz="1200" b="1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v</a:t>
              </a:r>
            </a:p>
            <a:p>
              <a:pPr algn="ctr">
                <a:lnSpc>
                  <a:spcPts val="800"/>
                </a:lnSpc>
              </a:pPr>
              <a:r>
                <a:rPr lang="en-US" sz="1200" b="1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e</a:t>
              </a:r>
            </a:p>
            <a:p>
              <a:pPr algn="ctr">
                <a:lnSpc>
                  <a:spcPts val="800"/>
                </a:lnSpc>
              </a:pPr>
              <a:r>
                <a:rPr lang="en-US" sz="1200" b="1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r</a:t>
              </a:r>
            </a:p>
            <a:p>
              <a:pPr algn="ctr">
                <a:lnSpc>
                  <a:spcPts val="800"/>
                </a:lnSpc>
              </a:pPr>
              <a:r>
                <a:rPr lang="en-US" sz="1200" b="1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s</a:t>
              </a:r>
              <a:endParaRPr lang="en-US" sz="1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193" name="Group 192"/>
          <p:cNvGrpSpPr/>
          <p:nvPr/>
        </p:nvGrpSpPr>
        <p:grpSpPr>
          <a:xfrm>
            <a:off x="5257800" y="4343400"/>
            <a:ext cx="490210" cy="825482"/>
            <a:chOff x="7543800" y="2743200"/>
            <a:chExt cx="490210" cy="825482"/>
          </a:xfrm>
        </p:grpSpPr>
        <p:sp>
          <p:nvSpPr>
            <p:cNvPr id="194" name="Right Bracket 193"/>
            <p:cNvSpPr/>
            <p:nvPr/>
          </p:nvSpPr>
          <p:spPr bwMode="auto">
            <a:xfrm>
              <a:off x="7543800" y="2743200"/>
              <a:ext cx="304800" cy="762000"/>
            </a:xfrm>
            <a:prstGeom prst="rightBracket">
              <a:avLst/>
            </a:prstGeom>
            <a:noFill/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95" name="TextBox 194"/>
            <p:cNvSpPr txBox="1"/>
            <p:nvPr/>
          </p:nvSpPr>
          <p:spPr>
            <a:xfrm>
              <a:off x="7772400" y="2743200"/>
              <a:ext cx="261610" cy="82548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ts val="800"/>
                </a:lnSpc>
              </a:pPr>
              <a:r>
                <a:rPr lang="en-US" sz="1200" b="1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S</a:t>
              </a:r>
            </a:p>
            <a:p>
              <a:pPr algn="ctr">
                <a:lnSpc>
                  <a:spcPts val="800"/>
                </a:lnSpc>
              </a:pPr>
              <a:r>
                <a:rPr lang="en-US" sz="1200" b="1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e</a:t>
              </a:r>
            </a:p>
            <a:p>
              <a:pPr algn="ctr">
                <a:lnSpc>
                  <a:spcPts val="800"/>
                </a:lnSpc>
              </a:pPr>
              <a:r>
                <a:rPr lang="en-US" sz="1200" b="1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r</a:t>
              </a:r>
            </a:p>
            <a:p>
              <a:pPr algn="ctr">
                <a:lnSpc>
                  <a:spcPts val="800"/>
                </a:lnSpc>
              </a:pPr>
              <a:r>
                <a:rPr lang="en-US" sz="1200" b="1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v</a:t>
              </a:r>
            </a:p>
            <a:p>
              <a:pPr algn="ctr">
                <a:lnSpc>
                  <a:spcPts val="800"/>
                </a:lnSpc>
              </a:pPr>
              <a:r>
                <a:rPr lang="en-US" sz="1200" b="1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e</a:t>
              </a:r>
            </a:p>
            <a:p>
              <a:pPr algn="ctr">
                <a:lnSpc>
                  <a:spcPts val="800"/>
                </a:lnSpc>
              </a:pPr>
              <a:r>
                <a:rPr lang="en-US" sz="1200" b="1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r</a:t>
              </a:r>
            </a:p>
            <a:p>
              <a:pPr algn="ctr">
                <a:lnSpc>
                  <a:spcPts val="800"/>
                </a:lnSpc>
              </a:pPr>
              <a:r>
                <a:rPr lang="en-US" sz="1200" b="1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s</a:t>
              </a:r>
              <a:endParaRPr lang="en-US" sz="1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196" name="Group 195"/>
          <p:cNvGrpSpPr/>
          <p:nvPr/>
        </p:nvGrpSpPr>
        <p:grpSpPr>
          <a:xfrm>
            <a:off x="2590800" y="4343400"/>
            <a:ext cx="490210" cy="825482"/>
            <a:chOff x="7543800" y="2743200"/>
            <a:chExt cx="490210" cy="825482"/>
          </a:xfrm>
        </p:grpSpPr>
        <p:sp>
          <p:nvSpPr>
            <p:cNvPr id="198" name="Right Bracket 197"/>
            <p:cNvSpPr/>
            <p:nvPr/>
          </p:nvSpPr>
          <p:spPr bwMode="auto">
            <a:xfrm>
              <a:off x="7543800" y="2743200"/>
              <a:ext cx="304800" cy="762000"/>
            </a:xfrm>
            <a:prstGeom prst="rightBracket">
              <a:avLst/>
            </a:prstGeom>
            <a:noFill/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02" name="TextBox 201"/>
            <p:cNvSpPr txBox="1"/>
            <p:nvPr/>
          </p:nvSpPr>
          <p:spPr>
            <a:xfrm>
              <a:off x="7772400" y="2743200"/>
              <a:ext cx="261610" cy="82548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ts val="800"/>
                </a:lnSpc>
              </a:pPr>
              <a:r>
                <a:rPr lang="en-US" sz="1200" b="1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S</a:t>
              </a:r>
            </a:p>
            <a:p>
              <a:pPr algn="ctr">
                <a:lnSpc>
                  <a:spcPts val="800"/>
                </a:lnSpc>
              </a:pPr>
              <a:r>
                <a:rPr lang="en-US" sz="1200" b="1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e</a:t>
              </a:r>
            </a:p>
            <a:p>
              <a:pPr algn="ctr">
                <a:lnSpc>
                  <a:spcPts val="800"/>
                </a:lnSpc>
              </a:pPr>
              <a:r>
                <a:rPr lang="en-US" sz="1200" b="1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r</a:t>
              </a:r>
            </a:p>
            <a:p>
              <a:pPr algn="ctr">
                <a:lnSpc>
                  <a:spcPts val="800"/>
                </a:lnSpc>
              </a:pPr>
              <a:r>
                <a:rPr lang="en-US" sz="1200" b="1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v</a:t>
              </a:r>
            </a:p>
            <a:p>
              <a:pPr algn="ctr">
                <a:lnSpc>
                  <a:spcPts val="800"/>
                </a:lnSpc>
              </a:pPr>
              <a:r>
                <a:rPr lang="en-US" sz="1200" b="1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e</a:t>
              </a:r>
            </a:p>
            <a:p>
              <a:pPr algn="ctr">
                <a:lnSpc>
                  <a:spcPts val="800"/>
                </a:lnSpc>
              </a:pPr>
              <a:r>
                <a:rPr lang="en-US" sz="1200" b="1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r</a:t>
              </a:r>
            </a:p>
            <a:p>
              <a:pPr algn="ctr">
                <a:lnSpc>
                  <a:spcPts val="800"/>
                </a:lnSpc>
              </a:pPr>
              <a:r>
                <a:rPr lang="en-US" sz="1200" b="1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s</a:t>
              </a:r>
              <a:endParaRPr lang="en-US" sz="1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212" name="Group 211"/>
          <p:cNvGrpSpPr/>
          <p:nvPr/>
        </p:nvGrpSpPr>
        <p:grpSpPr>
          <a:xfrm>
            <a:off x="6781800" y="4251960"/>
            <a:ext cx="1143000" cy="472440"/>
            <a:chOff x="4114800" y="4251960"/>
            <a:chExt cx="1143000" cy="472440"/>
          </a:xfrm>
        </p:grpSpPr>
        <p:cxnSp>
          <p:nvCxnSpPr>
            <p:cNvPr id="213" name="Straight Arrow Connector 212"/>
            <p:cNvCxnSpPr/>
            <p:nvPr/>
          </p:nvCxnSpPr>
          <p:spPr bwMode="auto">
            <a:xfrm rot="16200000" flipV="1">
              <a:off x="4800600" y="4267200"/>
              <a:ext cx="457200" cy="45720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rgbClr val="FFFF00">
                  <a:alpha val="67059"/>
                </a:srgb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14" name="Straight Arrow Connector 213"/>
            <p:cNvCxnSpPr/>
            <p:nvPr/>
          </p:nvCxnSpPr>
          <p:spPr bwMode="auto">
            <a:xfrm rot="5400000" flipH="1" flipV="1">
              <a:off x="4076700" y="4305300"/>
              <a:ext cx="457200" cy="38100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rgbClr val="FFFF00">
                  <a:alpha val="67059"/>
                </a:srgb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15" name="Straight Arrow Connector 214"/>
            <p:cNvCxnSpPr/>
            <p:nvPr/>
          </p:nvCxnSpPr>
          <p:spPr bwMode="auto">
            <a:xfrm rot="5400000" flipH="1" flipV="1">
              <a:off x="4603274" y="4296886"/>
              <a:ext cx="91440" cy="1588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rgbClr val="FFFF00">
                  <a:alpha val="67059"/>
                </a:srgb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207" name="Group 206"/>
          <p:cNvGrpSpPr/>
          <p:nvPr/>
        </p:nvGrpSpPr>
        <p:grpSpPr>
          <a:xfrm>
            <a:off x="4114800" y="4251960"/>
            <a:ext cx="1143000" cy="472440"/>
            <a:chOff x="4114800" y="4251960"/>
            <a:chExt cx="1143000" cy="472440"/>
          </a:xfrm>
        </p:grpSpPr>
        <p:cxnSp>
          <p:nvCxnSpPr>
            <p:cNvPr id="199" name="Straight Arrow Connector 198"/>
            <p:cNvCxnSpPr/>
            <p:nvPr/>
          </p:nvCxnSpPr>
          <p:spPr bwMode="auto">
            <a:xfrm rot="16200000" flipV="1">
              <a:off x="4800600" y="4267200"/>
              <a:ext cx="457200" cy="45720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rgbClr val="FFFF00">
                  <a:alpha val="67059"/>
                </a:srgb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00" name="Straight Arrow Connector 199"/>
            <p:cNvCxnSpPr/>
            <p:nvPr/>
          </p:nvCxnSpPr>
          <p:spPr bwMode="auto">
            <a:xfrm rot="5400000" flipH="1" flipV="1">
              <a:off x="4076700" y="4305300"/>
              <a:ext cx="457200" cy="38100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rgbClr val="FFFF00">
                  <a:alpha val="67059"/>
                </a:srgb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01" name="Straight Arrow Connector 200"/>
            <p:cNvCxnSpPr/>
            <p:nvPr/>
          </p:nvCxnSpPr>
          <p:spPr bwMode="auto">
            <a:xfrm rot="5400000" flipH="1" flipV="1">
              <a:off x="4603274" y="4296886"/>
              <a:ext cx="91440" cy="1588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rgbClr val="FFFF00">
                  <a:alpha val="67059"/>
                </a:srgb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208" name="Group 207"/>
          <p:cNvGrpSpPr/>
          <p:nvPr/>
        </p:nvGrpSpPr>
        <p:grpSpPr>
          <a:xfrm>
            <a:off x="1447800" y="4251960"/>
            <a:ext cx="1143000" cy="472440"/>
            <a:chOff x="4114800" y="4251960"/>
            <a:chExt cx="1143000" cy="472440"/>
          </a:xfrm>
        </p:grpSpPr>
        <p:cxnSp>
          <p:nvCxnSpPr>
            <p:cNvPr id="209" name="Straight Arrow Connector 208"/>
            <p:cNvCxnSpPr/>
            <p:nvPr/>
          </p:nvCxnSpPr>
          <p:spPr bwMode="auto">
            <a:xfrm rot="16200000" flipV="1">
              <a:off x="4800600" y="4267200"/>
              <a:ext cx="457200" cy="45720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rgbClr val="FFFF00">
                  <a:alpha val="67059"/>
                </a:srgb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10" name="Straight Arrow Connector 209"/>
            <p:cNvCxnSpPr/>
            <p:nvPr/>
          </p:nvCxnSpPr>
          <p:spPr bwMode="auto">
            <a:xfrm rot="5400000" flipH="1" flipV="1">
              <a:off x="4076700" y="4305300"/>
              <a:ext cx="457200" cy="38100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rgbClr val="FFFF00">
                  <a:alpha val="67059"/>
                </a:srgb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11" name="Straight Arrow Connector 210"/>
            <p:cNvCxnSpPr/>
            <p:nvPr/>
          </p:nvCxnSpPr>
          <p:spPr bwMode="auto">
            <a:xfrm rot="5400000" flipH="1" flipV="1">
              <a:off x="4603274" y="4296886"/>
              <a:ext cx="91440" cy="1588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rgbClr val="FFFF00">
                  <a:alpha val="67059"/>
                </a:srgb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197" name="Group 196"/>
          <p:cNvGrpSpPr/>
          <p:nvPr/>
        </p:nvGrpSpPr>
        <p:grpSpPr>
          <a:xfrm>
            <a:off x="2133600" y="2438400"/>
            <a:ext cx="5146272" cy="1524794"/>
            <a:chOff x="2133600" y="2438400"/>
            <a:chExt cx="5146272" cy="1524794"/>
          </a:xfrm>
        </p:grpSpPr>
        <p:cxnSp>
          <p:nvCxnSpPr>
            <p:cNvPr id="161" name="Straight Arrow Connector 160"/>
            <p:cNvCxnSpPr/>
            <p:nvPr/>
          </p:nvCxnSpPr>
          <p:spPr bwMode="auto">
            <a:xfrm rot="10800000">
              <a:off x="4640408" y="2438401"/>
              <a:ext cx="2639464" cy="1524001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FFFF00">
                  <a:alpha val="67059"/>
                </a:srgb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64" name="Straight Arrow Connector 163"/>
            <p:cNvCxnSpPr/>
            <p:nvPr/>
          </p:nvCxnSpPr>
          <p:spPr bwMode="auto">
            <a:xfrm flipV="1">
              <a:off x="2133600" y="2438400"/>
              <a:ext cx="2506808" cy="15240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FFFF00">
                  <a:alpha val="67059"/>
                </a:srgb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71" name="Straight Arrow Connector 170"/>
            <p:cNvCxnSpPr/>
            <p:nvPr/>
          </p:nvCxnSpPr>
          <p:spPr bwMode="auto">
            <a:xfrm rot="5400000" flipH="1" flipV="1">
              <a:off x="3886200" y="3200400"/>
              <a:ext cx="1524000" cy="1588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FFFF00">
                  <a:alpha val="67059"/>
                </a:srgb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Exploiting </a:t>
            </a:r>
            <a:r>
              <a:rPr lang="en-US" dirty="0" err="1" smtClean="0"/>
              <a:t>Stackability</a:t>
            </a:r>
            <a:endParaRPr lang="en-US" dirty="0"/>
          </a:p>
        </p:txBody>
      </p:sp>
      <p:grpSp>
        <p:nvGrpSpPr>
          <p:cNvPr id="4" name="Group 71"/>
          <p:cNvGrpSpPr/>
          <p:nvPr/>
        </p:nvGrpSpPr>
        <p:grpSpPr>
          <a:xfrm>
            <a:off x="1905000" y="2133600"/>
            <a:ext cx="2133601" cy="273640"/>
            <a:chOff x="2362200" y="3307760"/>
            <a:chExt cx="1895400" cy="273640"/>
          </a:xfrm>
        </p:grpSpPr>
        <p:sp>
          <p:nvSpPr>
            <p:cNvPr id="70" name="Right Arrow 69"/>
            <p:cNvSpPr/>
            <p:nvPr/>
          </p:nvSpPr>
          <p:spPr bwMode="auto">
            <a:xfrm>
              <a:off x="2362200" y="3307760"/>
              <a:ext cx="1895400" cy="273640"/>
            </a:xfrm>
            <a:prstGeom prst="rightArrow">
              <a:avLst/>
            </a:prstGeom>
            <a:solidFill>
              <a:srgbClr val="F8F8F8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2764719" y="3321470"/>
              <a:ext cx="12202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b="1" dirty="0" smtClean="0"/>
                <a:t>1:</a:t>
              </a:r>
              <a:r>
                <a:rPr lang="en-US" sz="1000" b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open(“/my/file”)</a:t>
              </a:r>
              <a:endParaRPr lang="en-US" sz="1000" b="1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</p:grpSp>
      <p:grpSp>
        <p:nvGrpSpPr>
          <p:cNvPr id="5" name="Group 84"/>
          <p:cNvGrpSpPr/>
          <p:nvPr/>
        </p:nvGrpSpPr>
        <p:grpSpPr>
          <a:xfrm>
            <a:off x="1905000" y="2133600"/>
            <a:ext cx="2133600" cy="273640"/>
            <a:chOff x="2295600" y="3429000"/>
            <a:chExt cx="1971600" cy="273640"/>
          </a:xfrm>
        </p:grpSpPr>
        <p:sp>
          <p:nvSpPr>
            <p:cNvPr id="68" name="Right Arrow 67"/>
            <p:cNvSpPr/>
            <p:nvPr/>
          </p:nvSpPr>
          <p:spPr bwMode="auto">
            <a:xfrm flipH="1">
              <a:off x="2295600" y="3429000"/>
              <a:ext cx="1971600" cy="273640"/>
            </a:xfrm>
            <a:prstGeom prst="rightArrow">
              <a:avLst/>
            </a:prstGeom>
            <a:solidFill>
              <a:schemeClr val="tx1">
                <a:lumMod val="50000"/>
                <a:lumOff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2793126" y="3442710"/>
              <a:ext cx="124585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b="1" dirty="0" smtClean="0"/>
                <a:t>5:</a:t>
              </a:r>
              <a:r>
                <a:rPr lang="en-US" sz="1000" b="1" dirty="0" smtClean="0">
                  <a:solidFill>
                    <a:schemeClr val="bg1"/>
                  </a:solidFill>
                </a:rPr>
                <a:t> Try open() at ANL</a:t>
              </a:r>
              <a:endParaRPr lang="en-US" sz="10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80" name="TextBox 79"/>
          <p:cNvSpPr txBox="1"/>
          <p:nvPr/>
        </p:nvSpPr>
        <p:spPr>
          <a:xfrm>
            <a:off x="3544251" y="5879068"/>
            <a:ext cx="20554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i="1" dirty="0" smtClean="0"/>
              <a:t>Distributed Clusters</a:t>
            </a:r>
            <a:endParaRPr lang="en-US" b="1" i="1" dirty="0"/>
          </a:p>
        </p:txBody>
      </p:sp>
      <p:sp>
        <p:nvSpPr>
          <p:cNvPr id="81" name="TextBox 80"/>
          <p:cNvSpPr txBox="1"/>
          <p:nvPr/>
        </p:nvSpPr>
        <p:spPr>
          <a:xfrm>
            <a:off x="7086600" y="2057400"/>
            <a:ext cx="165353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i="1" dirty="0" smtClean="0"/>
              <a:t>Meta-Manager</a:t>
            </a:r>
          </a:p>
          <a:p>
            <a:pPr algn="ctr"/>
            <a:r>
              <a:rPr lang="en-US" sz="1000" b="1" i="1" dirty="0" smtClean="0"/>
              <a:t>(a.k.a. Global Redirector)</a:t>
            </a:r>
            <a:endParaRPr lang="en-US" sz="1000" b="1" i="1" dirty="0"/>
          </a:p>
        </p:txBody>
      </p:sp>
      <p:sp>
        <p:nvSpPr>
          <p:cNvPr id="82" name="TextBox 81"/>
          <p:cNvSpPr txBox="1"/>
          <p:nvPr/>
        </p:nvSpPr>
        <p:spPr>
          <a:xfrm>
            <a:off x="412223" y="1916668"/>
            <a:ext cx="7307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/>
              <a:t>Client</a:t>
            </a:r>
            <a:endParaRPr lang="en-US" b="1" i="1" dirty="0"/>
          </a:p>
        </p:txBody>
      </p:sp>
      <p:grpSp>
        <p:nvGrpSpPr>
          <p:cNvPr id="54" name="Group 53"/>
          <p:cNvGrpSpPr/>
          <p:nvPr/>
        </p:nvGrpSpPr>
        <p:grpSpPr>
          <a:xfrm>
            <a:off x="762000" y="4343400"/>
            <a:ext cx="2057400" cy="1008221"/>
            <a:chOff x="762000" y="4953000"/>
            <a:chExt cx="2057400" cy="1008221"/>
          </a:xfrm>
        </p:grpSpPr>
        <p:sp>
          <p:nvSpPr>
            <p:cNvPr id="59" name="TextBox 58"/>
            <p:cNvSpPr txBox="1"/>
            <p:nvPr/>
          </p:nvSpPr>
          <p:spPr>
            <a:xfrm>
              <a:off x="1066800" y="5715000"/>
              <a:ext cx="30480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b="1" dirty="0" smtClean="0"/>
                <a:t>A</a:t>
              </a:r>
              <a:endParaRPr lang="en-US" sz="1000" b="1" dirty="0"/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2209800" y="5715000"/>
              <a:ext cx="30480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b="1" dirty="0" smtClean="0"/>
                <a:t>B</a:t>
              </a:r>
              <a:endParaRPr lang="en-US" sz="1000" b="1" dirty="0"/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1676400" y="5334000"/>
              <a:ext cx="30480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b="1" dirty="0" smtClean="0"/>
                <a:t>C</a:t>
              </a:r>
              <a:endParaRPr lang="en-US" sz="1000" b="1" dirty="0"/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1277905" y="5715000"/>
              <a:ext cx="627095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b="1" dirty="0" smtClean="0"/>
                <a:t>/my/file</a:t>
              </a:r>
              <a:endParaRPr lang="en-US" sz="1000" b="1" dirty="0"/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1887505" y="5334000"/>
              <a:ext cx="627095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b="1" dirty="0" smtClean="0"/>
                <a:t>/my/file</a:t>
              </a:r>
              <a:endParaRPr lang="en-US" sz="1000" b="1" dirty="0"/>
            </a:p>
          </p:txBody>
        </p:sp>
        <p:grpSp>
          <p:nvGrpSpPr>
            <p:cNvPr id="7" name="Group 35"/>
            <p:cNvGrpSpPr/>
            <p:nvPr/>
          </p:nvGrpSpPr>
          <p:grpSpPr>
            <a:xfrm>
              <a:off x="762000" y="5334000"/>
              <a:ext cx="914400" cy="609600"/>
              <a:chOff x="3886200" y="3886200"/>
              <a:chExt cx="914400" cy="609600"/>
            </a:xfrm>
          </p:grpSpPr>
          <p:grpSp>
            <p:nvGrpSpPr>
              <p:cNvPr id="8" name="Group 34"/>
              <p:cNvGrpSpPr/>
              <p:nvPr/>
            </p:nvGrpSpPr>
            <p:grpSpPr>
              <a:xfrm>
                <a:off x="3886200" y="3886200"/>
                <a:ext cx="914400" cy="322421"/>
                <a:chOff x="3886200" y="3886200"/>
                <a:chExt cx="914400" cy="322421"/>
              </a:xfrm>
            </p:grpSpPr>
            <p:sp>
              <p:nvSpPr>
                <p:cNvPr id="15" name="Cube 14"/>
                <p:cNvSpPr/>
                <p:nvPr/>
              </p:nvSpPr>
              <p:spPr bwMode="auto">
                <a:xfrm>
                  <a:off x="3967197" y="3886200"/>
                  <a:ext cx="457200" cy="304800"/>
                </a:xfrm>
                <a:prstGeom prst="cube">
                  <a:avLst/>
                </a:prstGeom>
                <a:gradFill flip="none" rotWithShape="1">
                  <a:gsLst>
                    <a:gs pos="0">
                      <a:schemeClr val="accent4">
                        <a:lumMod val="50000"/>
                        <a:lumOff val="50000"/>
                        <a:shade val="30000"/>
                        <a:satMod val="115000"/>
                      </a:schemeClr>
                    </a:gs>
                    <a:gs pos="50000">
                      <a:schemeClr val="accent4">
                        <a:lumMod val="50000"/>
                        <a:lumOff val="50000"/>
                        <a:shade val="67500"/>
                        <a:satMod val="115000"/>
                      </a:schemeClr>
                    </a:gs>
                    <a:gs pos="100000">
                      <a:schemeClr val="accent4">
                        <a:lumMod val="50000"/>
                        <a:lumOff val="50000"/>
                        <a:shade val="100000"/>
                        <a:satMod val="115000"/>
                      </a:schemeClr>
                    </a:gs>
                  </a:gsLst>
                  <a:lin ang="16200000" scaled="1"/>
                  <a:tileRect/>
                </a:gradFill>
                <a:ln w="9525" cap="flat" cmpd="sng" algn="ctr">
                  <a:solidFill>
                    <a:schemeClr val="accent6">
                      <a:lumMod val="90000"/>
                      <a:lumOff val="1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</a:endParaRPr>
                </a:p>
              </p:txBody>
            </p:sp>
            <p:sp>
              <p:nvSpPr>
                <p:cNvPr id="16" name="Cube 15"/>
                <p:cNvSpPr/>
                <p:nvPr/>
              </p:nvSpPr>
              <p:spPr bwMode="auto">
                <a:xfrm>
                  <a:off x="4343400" y="3886200"/>
                  <a:ext cx="457200" cy="304800"/>
                </a:xfrm>
                <a:prstGeom prst="cube">
                  <a:avLst/>
                </a:prstGeom>
                <a:gradFill flip="none" rotWithShape="1">
                  <a:gsLst>
                    <a:gs pos="0">
                      <a:srgbClr val="66FF66">
                        <a:shade val="30000"/>
                        <a:satMod val="115000"/>
                      </a:srgbClr>
                    </a:gs>
                    <a:gs pos="50000">
                      <a:srgbClr val="66FF66">
                        <a:shade val="67500"/>
                        <a:satMod val="115000"/>
                      </a:srgbClr>
                    </a:gs>
                    <a:gs pos="100000">
                      <a:srgbClr val="66FF66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ln w="9525" cap="flat" cmpd="sng" algn="ctr">
                  <a:solidFill>
                    <a:schemeClr val="bg1">
                      <a:lumMod val="1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</a:endParaRPr>
                </a:p>
              </p:txBody>
            </p:sp>
            <p:sp>
              <p:nvSpPr>
                <p:cNvPr id="17" name="TextBox 16"/>
                <p:cNvSpPr txBox="1"/>
                <p:nvPr/>
              </p:nvSpPr>
              <p:spPr>
                <a:xfrm>
                  <a:off x="4267200" y="3962400"/>
                  <a:ext cx="533400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000" b="1" dirty="0" err="1" smtClean="0"/>
                    <a:t>cmsd</a:t>
                  </a:r>
                  <a:endParaRPr lang="en-US" sz="1000" b="1" dirty="0"/>
                </a:p>
              </p:txBody>
            </p:sp>
            <p:sp>
              <p:nvSpPr>
                <p:cNvPr id="18" name="TextBox 17"/>
                <p:cNvSpPr txBox="1"/>
                <p:nvPr/>
              </p:nvSpPr>
              <p:spPr>
                <a:xfrm>
                  <a:off x="3886200" y="3962400"/>
                  <a:ext cx="542994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000" b="1" dirty="0" err="1" smtClean="0">
                      <a:solidFill>
                        <a:srgbClr val="FFFFFF"/>
                      </a:solidFill>
                    </a:rPr>
                    <a:t>xrootd</a:t>
                  </a:r>
                  <a:endParaRPr lang="en-US" sz="1000" b="1" dirty="0">
                    <a:solidFill>
                      <a:srgbClr val="FFFFFF"/>
                    </a:solidFill>
                  </a:endParaRPr>
                </a:p>
              </p:txBody>
            </p:sp>
          </p:grpSp>
          <p:sp>
            <p:nvSpPr>
              <p:cNvPr id="34" name="Flowchart: Magnetic Disk 33"/>
              <p:cNvSpPr/>
              <p:nvPr/>
            </p:nvSpPr>
            <p:spPr bwMode="auto">
              <a:xfrm>
                <a:off x="4229100" y="4267200"/>
                <a:ext cx="228600" cy="228600"/>
              </a:xfrm>
              <a:prstGeom prst="flowChartMagneticDisk">
                <a:avLst/>
              </a:prstGeom>
              <a:gradFill flip="none" rotWithShape="1">
                <a:gsLst>
                  <a:gs pos="0">
                    <a:srgbClr val="FFFA00">
                      <a:shade val="30000"/>
                      <a:satMod val="115000"/>
                    </a:srgbClr>
                  </a:gs>
                  <a:gs pos="50000">
                    <a:srgbClr val="FFFA00">
                      <a:shade val="67500"/>
                      <a:satMod val="115000"/>
                    </a:srgbClr>
                  </a:gs>
                  <a:gs pos="100000">
                    <a:srgbClr val="FFFA00">
                      <a:shade val="100000"/>
                      <a:satMod val="115000"/>
                    </a:srgbClr>
                  </a:gs>
                </a:gsLst>
                <a:lin ang="16200000" scaled="1"/>
                <a:tileRect/>
              </a:gradFill>
              <a:ln w="9525" cap="flat" cmpd="sng" algn="ctr">
                <a:solidFill>
                  <a:schemeClr val="bg1">
                    <a:lumMod val="1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</a:endParaRPr>
              </a:p>
            </p:txBody>
          </p:sp>
        </p:grpSp>
        <p:grpSp>
          <p:nvGrpSpPr>
            <p:cNvPr id="9" name="Group 36"/>
            <p:cNvGrpSpPr/>
            <p:nvPr/>
          </p:nvGrpSpPr>
          <p:grpSpPr>
            <a:xfrm>
              <a:off x="1905000" y="5334000"/>
              <a:ext cx="914400" cy="609600"/>
              <a:chOff x="3886200" y="3886200"/>
              <a:chExt cx="914400" cy="609600"/>
            </a:xfrm>
          </p:grpSpPr>
          <p:grpSp>
            <p:nvGrpSpPr>
              <p:cNvPr id="10" name="Group 37"/>
              <p:cNvGrpSpPr/>
              <p:nvPr/>
            </p:nvGrpSpPr>
            <p:grpSpPr>
              <a:xfrm>
                <a:off x="3886200" y="3886200"/>
                <a:ext cx="914400" cy="322421"/>
                <a:chOff x="3886200" y="3886200"/>
                <a:chExt cx="914400" cy="322421"/>
              </a:xfrm>
            </p:grpSpPr>
            <p:sp>
              <p:nvSpPr>
                <p:cNvPr id="40" name="Cube 39"/>
                <p:cNvSpPr/>
                <p:nvPr/>
              </p:nvSpPr>
              <p:spPr bwMode="auto">
                <a:xfrm>
                  <a:off x="3967197" y="3886200"/>
                  <a:ext cx="457200" cy="304800"/>
                </a:xfrm>
                <a:prstGeom prst="cube">
                  <a:avLst/>
                </a:prstGeom>
                <a:gradFill flip="none" rotWithShape="1">
                  <a:gsLst>
                    <a:gs pos="0">
                      <a:schemeClr val="accent4">
                        <a:lumMod val="50000"/>
                        <a:lumOff val="50000"/>
                        <a:shade val="30000"/>
                        <a:satMod val="115000"/>
                      </a:schemeClr>
                    </a:gs>
                    <a:gs pos="50000">
                      <a:schemeClr val="accent4">
                        <a:lumMod val="50000"/>
                        <a:lumOff val="50000"/>
                        <a:shade val="67500"/>
                        <a:satMod val="115000"/>
                      </a:schemeClr>
                    </a:gs>
                    <a:gs pos="100000">
                      <a:schemeClr val="accent4">
                        <a:lumMod val="50000"/>
                        <a:lumOff val="50000"/>
                        <a:shade val="100000"/>
                        <a:satMod val="115000"/>
                      </a:schemeClr>
                    </a:gs>
                  </a:gsLst>
                  <a:lin ang="16200000" scaled="1"/>
                  <a:tileRect/>
                </a:gradFill>
                <a:ln w="9525" cap="flat" cmpd="sng" algn="ctr">
                  <a:solidFill>
                    <a:schemeClr val="accent6">
                      <a:lumMod val="90000"/>
                      <a:lumOff val="1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</a:endParaRPr>
                </a:p>
              </p:txBody>
            </p:sp>
            <p:sp>
              <p:nvSpPr>
                <p:cNvPr id="41" name="Cube 40"/>
                <p:cNvSpPr/>
                <p:nvPr/>
              </p:nvSpPr>
              <p:spPr bwMode="auto">
                <a:xfrm>
                  <a:off x="4343400" y="3886200"/>
                  <a:ext cx="457200" cy="304800"/>
                </a:xfrm>
                <a:prstGeom prst="cube">
                  <a:avLst/>
                </a:prstGeom>
                <a:gradFill flip="none" rotWithShape="1">
                  <a:gsLst>
                    <a:gs pos="0">
                      <a:srgbClr val="66FF66">
                        <a:shade val="30000"/>
                        <a:satMod val="115000"/>
                      </a:srgbClr>
                    </a:gs>
                    <a:gs pos="50000">
                      <a:srgbClr val="66FF66">
                        <a:shade val="67500"/>
                        <a:satMod val="115000"/>
                      </a:srgbClr>
                    </a:gs>
                    <a:gs pos="100000">
                      <a:srgbClr val="66FF66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ln w="9525" cap="flat" cmpd="sng" algn="ctr">
                  <a:solidFill>
                    <a:schemeClr val="bg1">
                      <a:lumMod val="1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</a:endParaRPr>
                </a:p>
              </p:txBody>
            </p:sp>
            <p:sp>
              <p:nvSpPr>
                <p:cNvPr id="42" name="TextBox 41"/>
                <p:cNvSpPr txBox="1"/>
                <p:nvPr/>
              </p:nvSpPr>
              <p:spPr>
                <a:xfrm>
                  <a:off x="4267200" y="3962400"/>
                  <a:ext cx="533400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000" b="1" dirty="0" err="1" smtClean="0"/>
                    <a:t>cmsd</a:t>
                  </a:r>
                  <a:endParaRPr lang="en-US" sz="1000" b="1" dirty="0"/>
                </a:p>
              </p:txBody>
            </p:sp>
            <p:sp>
              <p:nvSpPr>
                <p:cNvPr id="43" name="TextBox 42"/>
                <p:cNvSpPr txBox="1"/>
                <p:nvPr/>
              </p:nvSpPr>
              <p:spPr>
                <a:xfrm>
                  <a:off x="3886200" y="3962400"/>
                  <a:ext cx="542994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000" b="1" dirty="0" err="1" smtClean="0">
                      <a:solidFill>
                        <a:srgbClr val="FFFFFF"/>
                      </a:solidFill>
                    </a:rPr>
                    <a:t>xrootd</a:t>
                  </a:r>
                  <a:endParaRPr lang="en-US" sz="1000" b="1" dirty="0">
                    <a:solidFill>
                      <a:srgbClr val="FFFFFF"/>
                    </a:solidFill>
                  </a:endParaRPr>
                </a:p>
              </p:txBody>
            </p:sp>
          </p:grpSp>
          <p:sp>
            <p:nvSpPr>
              <p:cNvPr id="39" name="Flowchart: Magnetic Disk 38"/>
              <p:cNvSpPr/>
              <p:nvPr/>
            </p:nvSpPr>
            <p:spPr bwMode="auto">
              <a:xfrm>
                <a:off x="4229100" y="4267200"/>
                <a:ext cx="228600" cy="228600"/>
              </a:xfrm>
              <a:prstGeom prst="flowChartMagneticDisk">
                <a:avLst/>
              </a:prstGeom>
              <a:gradFill flip="none" rotWithShape="1">
                <a:gsLst>
                  <a:gs pos="0">
                    <a:srgbClr val="FFFA00">
                      <a:shade val="30000"/>
                      <a:satMod val="115000"/>
                    </a:srgbClr>
                  </a:gs>
                  <a:gs pos="50000">
                    <a:srgbClr val="FFFA00">
                      <a:shade val="67500"/>
                      <a:satMod val="115000"/>
                    </a:srgbClr>
                  </a:gs>
                  <a:gs pos="100000">
                    <a:srgbClr val="FFFA00">
                      <a:shade val="100000"/>
                      <a:satMod val="115000"/>
                    </a:srgbClr>
                  </a:gs>
                </a:gsLst>
                <a:lin ang="16200000" scaled="1"/>
                <a:tileRect/>
              </a:gradFill>
              <a:ln w="9525" cap="flat" cmpd="sng" algn="ctr">
                <a:solidFill>
                  <a:schemeClr val="bg1">
                    <a:lumMod val="1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</a:endParaRPr>
              </a:p>
            </p:txBody>
          </p:sp>
        </p:grpSp>
        <p:grpSp>
          <p:nvGrpSpPr>
            <p:cNvPr id="11" name="Group 43"/>
            <p:cNvGrpSpPr/>
            <p:nvPr/>
          </p:nvGrpSpPr>
          <p:grpSpPr>
            <a:xfrm>
              <a:off x="1371600" y="4953000"/>
              <a:ext cx="914400" cy="609600"/>
              <a:chOff x="3886200" y="3886200"/>
              <a:chExt cx="914400" cy="609600"/>
            </a:xfrm>
          </p:grpSpPr>
          <p:grpSp>
            <p:nvGrpSpPr>
              <p:cNvPr id="12" name="Group 44"/>
              <p:cNvGrpSpPr/>
              <p:nvPr/>
            </p:nvGrpSpPr>
            <p:grpSpPr>
              <a:xfrm>
                <a:off x="3886200" y="3886200"/>
                <a:ext cx="914400" cy="322421"/>
                <a:chOff x="3886200" y="3886200"/>
                <a:chExt cx="914400" cy="322421"/>
              </a:xfrm>
            </p:grpSpPr>
            <p:sp>
              <p:nvSpPr>
                <p:cNvPr id="47" name="Cube 46"/>
                <p:cNvSpPr/>
                <p:nvPr/>
              </p:nvSpPr>
              <p:spPr bwMode="auto">
                <a:xfrm>
                  <a:off x="3967197" y="3886200"/>
                  <a:ext cx="457200" cy="304800"/>
                </a:xfrm>
                <a:prstGeom prst="cube">
                  <a:avLst/>
                </a:prstGeom>
                <a:gradFill flip="none" rotWithShape="1">
                  <a:gsLst>
                    <a:gs pos="0">
                      <a:schemeClr val="accent4">
                        <a:lumMod val="50000"/>
                        <a:lumOff val="50000"/>
                        <a:shade val="30000"/>
                        <a:satMod val="115000"/>
                      </a:schemeClr>
                    </a:gs>
                    <a:gs pos="50000">
                      <a:schemeClr val="accent4">
                        <a:lumMod val="50000"/>
                        <a:lumOff val="50000"/>
                        <a:shade val="67500"/>
                        <a:satMod val="115000"/>
                      </a:schemeClr>
                    </a:gs>
                    <a:gs pos="100000">
                      <a:schemeClr val="accent4">
                        <a:lumMod val="50000"/>
                        <a:lumOff val="50000"/>
                        <a:shade val="100000"/>
                        <a:satMod val="115000"/>
                      </a:schemeClr>
                    </a:gs>
                  </a:gsLst>
                  <a:lin ang="16200000" scaled="1"/>
                  <a:tileRect/>
                </a:gradFill>
                <a:ln w="9525" cap="flat" cmpd="sng" algn="ctr">
                  <a:solidFill>
                    <a:schemeClr val="accent6">
                      <a:lumMod val="90000"/>
                      <a:lumOff val="1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</a:endParaRPr>
                </a:p>
              </p:txBody>
            </p:sp>
            <p:sp>
              <p:nvSpPr>
                <p:cNvPr id="48" name="Cube 47"/>
                <p:cNvSpPr/>
                <p:nvPr/>
              </p:nvSpPr>
              <p:spPr bwMode="auto">
                <a:xfrm>
                  <a:off x="4343400" y="3886200"/>
                  <a:ext cx="457200" cy="304800"/>
                </a:xfrm>
                <a:prstGeom prst="cube">
                  <a:avLst/>
                </a:prstGeom>
                <a:gradFill flip="none" rotWithShape="1">
                  <a:gsLst>
                    <a:gs pos="0">
                      <a:srgbClr val="66FF66">
                        <a:shade val="30000"/>
                        <a:satMod val="115000"/>
                      </a:srgbClr>
                    </a:gs>
                    <a:gs pos="50000">
                      <a:srgbClr val="66FF66">
                        <a:shade val="67500"/>
                        <a:satMod val="115000"/>
                      </a:srgbClr>
                    </a:gs>
                    <a:gs pos="100000">
                      <a:srgbClr val="66FF66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ln w="9525" cap="flat" cmpd="sng" algn="ctr">
                  <a:solidFill>
                    <a:schemeClr val="bg1">
                      <a:lumMod val="1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</a:endParaRPr>
                </a:p>
              </p:txBody>
            </p:sp>
            <p:sp>
              <p:nvSpPr>
                <p:cNvPr id="49" name="TextBox 48"/>
                <p:cNvSpPr txBox="1"/>
                <p:nvPr/>
              </p:nvSpPr>
              <p:spPr>
                <a:xfrm>
                  <a:off x="4267200" y="3962400"/>
                  <a:ext cx="533400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000" b="1" dirty="0" err="1" smtClean="0"/>
                    <a:t>cmsd</a:t>
                  </a:r>
                  <a:endParaRPr lang="en-US" sz="1000" b="1" dirty="0"/>
                </a:p>
              </p:txBody>
            </p:sp>
            <p:sp>
              <p:nvSpPr>
                <p:cNvPr id="50" name="TextBox 49"/>
                <p:cNvSpPr txBox="1"/>
                <p:nvPr/>
              </p:nvSpPr>
              <p:spPr>
                <a:xfrm>
                  <a:off x="3886200" y="3962400"/>
                  <a:ext cx="542994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000" b="1" dirty="0" err="1" smtClean="0">
                      <a:solidFill>
                        <a:srgbClr val="FFFFFF"/>
                      </a:solidFill>
                    </a:rPr>
                    <a:t>xrootd</a:t>
                  </a:r>
                  <a:endParaRPr lang="en-US" sz="1000" b="1" dirty="0">
                    <a:solidFill>
                      <a:srgbClr val="FFFFFF"/>
                    </a:solidFill>
                  </a:endParaRPr>
                </a:p>
              </p:txBody>
            </p:sp>
          </p:grpSp>
          <p:sp>
            <p:nvSpPr>
              <p:cNvPr id="46" name="Flowchart: Magnetic Disk 45"/>
              <p:cNvSpPr/>
              <p:nvPr/>
            </p:nvSpPr>
            <p:spPr bwMode="auto">
              <a:xfrm>
                <a:off x="4229100" y="4267200"/>
                <a:ext cx="228600" cy="228600"/>
              </a:xfrm>
              <a:prstGeom prst="flowChartMagneticDisk">
                <a:avLst/>
              </a:prstGeom>
              <a:gradFill flip="none" rotWithShape="1">
                <a:gsLst>
                  <a:gs pos="0">
                    <a:srgbClr val="FFFA00">
                      <a:shade val="30000"/>
                      <a:satMod val="115000"/>
                    </a:srgbClr>
                  </a:gs>
                  <a:gs pos="50000">
                    <a:srgbClr val="FFFA00">
                      <a:shade val="67500"/>
                      <a:satMod val="115000"/>
                    </a:srgbClr>
                  </a:gs>
                  <a:gs pos="100000">
                    <a:srgbClr val="FFFA00">
                      <a:shade val="100000"/>
                      <a:satMod val="115000"/>
                    </a:srgbClr>
                  </a:gs>
                </a:gsLst>
                <a:lin ang="16200000" scaled="1"/>
                <a:tileRect/>
              </a:gradFill>
              <a:ln w="9525" cap="flat" cmpd="sng" algn="ctr">
                <a:solidFill>
                  <a:schemeClr val="bg1">
                    <a:lumMod val="1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</a:endParaRPr>
              </a:p>
            </p:txBody>
          </p:sp>
        </p:grpSp>
      </p:grpSp>
      <p:grpSp>
        <p:nvGrpSpPr>
          <p:cNvPr id="72" name="Group 71"/>
          <p:cNvGrpSpPr/>
          <p:nvPr/>
        </p:nvGrpSpPr>
        <p:grpSpPr>
          <a:xfrm>
            <a:off x="3429000" y="4343400"/>
            <a:ext cx="2057400" cy="1008221"/>
            <a:chOff x="762000" y="4953000"/>
            <a:chExt cx="2057400" cy="1008221"/>
          </a:xfrm>
        </p:grpSpPr>
        <p:sp>
          <p:nvSpPr>
            <p:cNvPr id="74" name="TextBox 73"/>
            <p:cNvSpPr txBox="1"/>
            <p:nvPr/>
          </p:nvSpPr>
          <p:spPr>
            <a:xfrm>
              <a:off x="1066800" y="5715000"/>
              <a:ext cx="30480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b="1" dirty="0" smtClean="0"/>
                <a:t>A</a:t>
              </a:r>
              <a:endParaRPr lang="en-US" sz="1000" b="1" dirty="0"/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2209800" y="5715000"/>
              <a:ext cx="30480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b="1" dirty="0" smtClean="0"/>
                <a:t>B</a:t>
              </a:r>
              <a:endParaRPr lang="en-US" sz="1000" b="1" dirty="0"/>
            </a:p>
          </p:txBody>
        </p:sp>
        <p:sp>
          <p:nvSpPr>
            <p:cNvPr id="78" name="TextBox 77"/>
            <p:cNvSpPr txBox="1"/>
            <p:nvPr/>
          </p:nvSpPr>
          <p:spPr>
            <a:xfrm>
              <a:off x="1676400" y="5334000"/>
              <a:ext cx="30480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b="1" dirty="0" smtClean="0"/>
                <a:t>C</a:t>
              </a:r>
              <a:endParaRPr lang="en-US" sz="1000" b="1" dirty="0"/>
            </a:p>
          </p:txBody>
        </p:sp>
        <p:sp>
          <p:nvSpPr>
            <p:cNvPr id="83" name="TextBox 82"/>
            <p:cNvSpPr txBox="1"/>
            <p:nvPr/>
          </p:nvSpPr>
          <p:spPr>
            <a:xfrm>
              <a:off x="1277905" y="5715000"/>
              <a:ext cx="18473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en-US" sz="1000" b="1" dirty="0"/>
            </a:p>
          </p:txBody>
        </p:sp>
        <p:sp>
          <p:nvSpPr>
            <p:cNvPr id="84" name="TextBox 83"/>
            <p:cNvSpPr txBox="1"/>
            <p:nvPr/>
          </p:nvSpPr>
          <p:spPr>
            <a:xfrm>
              <a:off x="1887505" y="5334000"/>
              <a:ext cx="627095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b="1" dirty="0" smtClean="0"/>
                <a:t>/my/file</a:t>
              </a:r>
              <a:endParaRPr lang="en-US" sz="1000" b="1" dirty="0"/>
            </a:p>
          </p:txBody>
        </p:sp>
        <p:grpSp>
          <p:nvGrpSpPr>
            <p:cNvPr id="85" name="Group 35"/>
            <p:cNvGrpSpPr/>
            <p:nvPr/>
          </p:nvGrpSpPr>
          <p:grpSpPr>
            <a:xfrm>
              <a:off x="762000" y="5334000"/>
              <a:ext cx="914400" cy="609600"/>
              <a:chOff x="3886200" y="3886200"/>
              <a:chExt cx="914400" cy="609600"/>
            </a:xfrm>
          </p:grpSpPr>
          <p:grpSp>
            <p:nvGrpSpPr>
              <p:cNvPr id="100" name="Group 34"/>
              <p:cNvGrpSpPr/>
              <p:nvPr/>
            </p:nvGrpSpPr>
            <p:grpSpPr>
              <a:xfrm>
                <a:off x="3886200" y="3886200"/>
                <a:ext cx="914400" cy="322421"/>
                <a:chOff x="3886200" y="3886200"/>
                <a:chExt cx="914400" cy="322421"/>
              </a:xfrm>
            </p:grpSpPr>
            <p:sp>
              <p:nvSpPr>
                <p:cNvPr id="102" name="Cube 101"/>
                <p:cNvSpPr/>
                <p:nvPr/>
              </p:nvSpPr>
              <p:spPr bwMode="auto">
                <a:xfrm>
                  <a:off x="3967197" y="3886200"/>
                  <a:ext cx="457200" cy="304800"/>
                </a:xfrm>
                <a:prstGeom prst="cube">
                  <a:avLst/>
                </a:prstGeom>
                <a:gradFill flip="none" rotWithShape="1">
                  <a:gsLst>
                    <a:gs pos="0">
                      <a:schemeClr val="accent4">
                        <a:lumMod val="50000"/>
                        <a:lumOff val="50000"/>
                        <a:shade val="30000"/>
                        <a:satMod val="115000"/>
                      </a:schemeClr>
                    </a:gs>
                    <a:gs pos="50000">
                      <a:schemeClr val="accent4">
                        <a:lumMod val="50000"/>
                        <a:lumOff val="50000"/>
                        <a:shade val="67500"/>
                        <a:satMod val="115000"/>
                      </a:schemeClr>
                    </a:gs>
                    <a:gs pos="100000">
                      <a:schemeClr val="accent4">
                        <a:lumMod val="50000"/>
                        <a:lumOff val="50000"/>
                        <a:shade val="100000"/>
                        <a:satMod val="115000"/>
                      </a:schemeClr>
                    </a:gs>
                  </a:gsLst>
                  <a:lin ang="16200000" scaled="1"/>
                  <a:tileRect/>
                </a:gradFill>
                <a:ln w="9525" cap="flat" cmpd="sng" algn="ctr">
                  <a:solidFill>
                    <a:schemeClr val="accent6">
                      <a:lumMod val="90000"/>
                      <a:lumOff val="1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</a:endParaRPr>
                </a:p>
              </p:txBody>
            </p:sp>
            <p:sp>
              <p:nvSpPr>
                <p:cNvPr id="103" name="Cube 102"/>
                <p:cNvSpPr/>
                <p:nvPr/>
              </p:nvSpPr>
              <p:spPr bwMode="auto">
                <a:xfrm>
                  <a:off x="4343400" y="3886200"/>
                  <a:ext cx="457200" cy="304800"/>
                </a:xfrm>
                <a:prstGeom prst="cube">
                  <a:avLst/>
                </a:prstGeom>
                <a:gradFill flip="none" rotWithShape="1">
                  <a:gsLst>
                    <a:gs pos="0">
                      <a:srgbClr val="66FF66">
                        <a:shade val="30000"/>
                        <a:satMod val="115000"/>
                      </a:srgbClr>
                    </a:gs>
                    <a:gs pos="50000">
                      <a:srgbClr val="66FF66">
                        <a:shade val="67500"/>
                        <a:satMod val="115000"/>
                      </a:srgbClr>
                    </a:gs>
                    <a:gs pos="100000">
                      <a:srgbClr val="66FF66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ln w="9525" cap="flat" cmpd="sng" algn="ctr">
                  <a:solidFill>
                    <a:schemeClr val="bg1">
                      <a:lumMod val="1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</a:endParaRPr>
                </a:p>
              </p:txBody>
            </p:sp>
            <p:sp>
              <p:nvSpPr>
                <p:cNvPr id="104" name="TextBox 103"/>
                <p:cNvSpPr txBox="1"/>
                <p:nvPr/>
              </p:nvSpPr>
              <p:spPr>
                <a:xfrm>
                  <a:off x="4267200" y="3962400"/>
                  <a:ext cx="533400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000" b="1" dirty="0" err="1" smtClean="0"/>
                    <a:t>cmsd</a:t>
                  </a:r>
                  <a:endParaRPr lang="en-US" sz="1000" b="1" dirty="0"/>
                </a:p>
              </p:txBody>
            </p:sp>
            <p:sp>
              <p:nvSpPr>
                <p:cNvPr id="105" name="TextBox 104"/>
                <p:cNvSpPr txBox="1"/>
                <p:nvPr/>
              </p:nvSpPr>
              <p:spPr>
                <a:xfrm>
                  <a:off x="3886200" y="3962400"/>
                  <a:ext cx="542994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000" b="1" dirty="0" err="1" smtClean="0">
                      <a:solidFill>
                        <a:srgbClr val="FFFFFF"/>
                      </a:solidFill>
                    </a:rPr>
                    <a:t>xrootd</a:t>
                  </a:r>
                  <a:endParaRPr lang="en-US" sz="1000" b="1" dirty="0">
                    <a:solidFill>
                      <a:srgbClr val="FFFFFF"/>
                    </a:solidFill>
                  </a:endParaRPr>
                </a:p>
              </p:txBody>
            </p:sp>
          </p:grpSp>
          <p:sp>
            <p:nvSpPr>
              <p:cNvPr id="101" name="Flowchart: Magnetic Disk 100"/>
              <p:cNvSpPr/>
              <p:nvPr/>
            </p:nvSpPr>
            <p:spPr bwMode="auto">
              <a:xfrm>
                <a:off x="4229100" y="4267200"/>
                <a:ext cx="228600" cy="228600"/>
              </a:xfrm>
              <a:prstGeom prst="flowChartMagneticDisk">
                <a:avLst/>
              </a:prstGeom>
              <a:gradFill flip="none" rotWithShape="1">
                <a:gsLst>
                  <a:gs pos="0">
                    <a:srgbClr val="FFFA00">
                      <a:shade val="30000"/>
                      <a:satMod val="115000"/>
                    </a:srgbClr>
                  </a:gs>
                  <a:gs pos="50000">
                    <a:srgbClr val="FFFA00">
                      <a:shade val="67500"/>
                      <a:satMod val="115000"/>
                    </a:srgbClr>
                  </a:gs>
                  <a:gs pos="100000">
                    <a:srgbClr val="FFFA00">
                      <a:shade val="100000"/>
                      <a:satMod val="115000"/>
                    </a:srgbClr>
                  </a:gs>
                </a:gsLst>
                <a:lin ang="16200000" scaled="1"/>
                <a:tileRect/>
              </a:gradFill>
              <a:ln w="9525" cap="flat" cmpd="sng" algn="ctr">
                <a:solidFill>
                  <a:schemeClr val="bg1">
                    <a:lumMod val="1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</a:endParaRPr>
              </a:p>
            </p:txBody>
          </p:sp>
        </p:grpSp>
        <p:grpSp>
          <p:nvGrpSpPr>
            <p:cNvPr id="86" name="Group 36"/>
            <p:cNvGrpSpPr/>
            <p:nvPr/>
          </p:nvGrpSpPr>
          <p:grpSpPr>
            <a:xfrm>
              <a:off x="1905000" y="5334000"/>
              <a:ext cx="914400" cy="609600"/>
              <a:chOff x="3886200" y="3886200"/>
              <a:chExt cx="914400" cy="609600"/>
            </a:xfrm>
          </p:grpSpPr>
          <p:grpSp>
            <p:nvGrpSpPr>
              <p:cNvPr id="94" name="Group 37"/>
              <p:cNvGrpSpPr/>
              <p:nvPr/>
            </p:nvGrpSpPr>
            <p:grpSpPr>
              <a:xfrm>
                <a:off x="3886200" y="3886200"/>
                <a:ext cx="914400" cy="322421"/>
                <a:chOff x="3886200" y="3886200"/>
                <a:chExt cx="914400" cy="322421"/>
              </a:xfrm>
            </p:grpSpPr>
            <p:sp>
              <p:nvSpPr>
                <p:cNvPr id="96" name="Cube 95"/>
                <p:cNvSpPr/>
                <p:nvPr/>
              </p:nvSpPr>
              <p:spPr bwMode="auto">
                <a:xfrm>
                  <a:off x="3967197" y="3886200"/>
                  <a:ext cx="457200" cy="304800"/>
                </a:xfrm>
                <a:prstGeom prst="cube">
                  <a:avLst/>
                </a:prstGeom>
                <a:gradFill flip="none" rotWithShape="1">
                  <a:gsLst>
                    <a:gs pos="0">
                      <a:schemeClr val="accent4">
                        <a:lumMod val="50000"/>
                        <a:lumOff val="50000"/>
                        <a:shade val="30000"/>
                        <a:satMod val="115000"/>
                      </a:schemeClr>
                    </a:gs>
                    <a:gs pos="50000">
                      <a:schemeClr val="accent4">
                        <a:lumMod val="50000"/>
                        <a:lumOff val="50000"/>
                        <a:shade val="67500"/>
                        <a:satMod val="115000"/>
                      </a:schemeClr>
                    </a:gs>
                    <a:gs pos="100000">
                      <a:schemeClr val="accent4">
                        <a:lumMod val="50000"/>
                        <a:lumOff val="50000"/>
                        <a:shade val="100000"/>
                        <a:satMod val="115000"/>
                      </a:schemeClr>
                    </a:gs>
                  </a:gsLst>
                  <a:lin ang="16200000" scaled="1"/>
                  <a:tileRect/>
                </a:gradFill>
                <a:ln w="9525" cap="flat" cmpd="sng" algn="ctr">
                  <a:solidFill>
                    <a:schemeClr val="accent6">
                      <a:lumMod val="90000"/>
                      <a:lumOff val="1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</a:endParaRPr>
                </a:p>
              </p:txBody>
            </p:sp>
            <p:sp>
              <p:nvSpPr>
                <p:cNvPr id="97" name="Cube 96"/>
                <p:cNvSpPr/>
                <p:nvPr/>
              </p:nvSpPr>
              <p:spPr bwMode="auto">
                <a:xfrm>
                  <a:off x="4343400" y="3886200"/>
                  <a:ext cx="457200" cy="304800"/>
                </a:xfrm>
                <a:prstGeom prst="cube">
                  <a:avLst/>
                </a:prstGeom>
                <a:gradFill flip="none" rotWithShape="1">
                  <a:gsLst>
                    <a:gs pos="0">
                      <a:srgbClr val="66FF66">
                        <a:shade val="30000"/>
                        <a:satMod val="115000"/>
                      </a:srgbClr>
                    </a:gs>
                    <a:gs pos="50000">
                      <a:srgbClr val="66FF66">
                        <a:shade val="67500"/>
                        <a:satMod val="115000"/>
                      </a:srgbClr>
                    </a:gs>
                    <a:gs pos="100000">
                      <a:srgbClr val="66FF66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ln w="9525" cap="flat" cmpd="sng" algn="ctr">
                  <a:solidFill>
                    <a:schemeClr val="bg1">
                      <a:lumMod val="1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</a:endParaRPr>
                </a:p>
              </p:txBody>
            </p:sp>
            <p:sp>
              <p:nvSpPr>
                <p:cNvPr id="98" name="TextBox 97"/>
                <p:cNvSpPr txBox="1"/>
                <p:nvPr/>
              </p:nvSpPr>
              <p:spPr>
                <a:xfrm>
                  <a:off x="4267200" y="3962400"/>
                  <a:ext cx="533400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000" b="1" dirty="0" err="1" smtClean="0"/>
                    <a:t>cmsd</a:t>
                  </a:r>
                  <a:endParaRPr lang="en-US" sz="1000" b="1" dirty="0"/>
                </a:p>
              </p:txBody>
            </p:sp>
            <p:sp>
              <p:nvSpPr>
                <p:cNvPr id="99" name="TextBox 98"/>
                <p:cNvSpPr txBox="1"/>
                <p:nvPr/>
              </p:nvSpPr>
              <p:spPr>
                <a:xfrm>
                  <a:off x="3886200" y="3962400"/>
                  <a:ext cx="542994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000" b="1" dirty="0" err="1" smtClean="0">
                      <a:solidFill>
                        <a:srgbClr val="FFFFFF"/>
                      </a:solidFill>
                    </a:rPr>
                    <a:t>xrootd</a:t>
                  </a:r>
                  <a:endParaRPr lang="en-US" sz="1000" b="1" dirty="0">
                    <a:solidFill>
                      <a:srgbClr val="FFFFFF"/>
                    </a:solidFill>
                  </a:endParaRPr>
                </a:p>
              </p:txBody>
            </p:sp>
          </p:grpSp>
          <p:sp>
            <p:nvSpPr>
              <p:cNvPr id="95" name="Flowchart: Magnetic Disk 94"/>
              <p:cNvSpPr/>
              <p:nvPr/>
            </p:nvSpPr>
            <p:spPr bwMode="auto">
              <a:xfrm>
                <a:off x="4229100" y="4267200"/>
                <a:ext cx="228600" cy="228600"/>
              </a:xfrm>
              <a:prstGeom prst="flowChartMagneticDisk">
                <a:avLst/>
              </a:prstGeom>
              <a:gradFill flip="none" rotWithShape="1">
                <a:gsLst>
                  <a:gs pos="0">
                    <a:srgbClr val="FFFA00">
                      <a:shade val="30000"/>
                      <a:satMod val="115000"/>
                    </a:srgbClr>
                  </a:gs>
                  <a:gs pos="50000">
                    <a:srgbClr val="FFFA00">
                      <a:shade val="67500"/>
                      <a:satMod val="115000"/>
                    </a:srgbClr>
                  </a:gs>
                  <a:gs pos="100000">
                    <a:srgbClr val="FFFA00">
                      <a:shade val="100000"/>
                      <a:satMod val="115000"/>
                    </a:srgbClr>
                  </a:gs>
                </a:gsLst>
                <a:lin ang="16200000" scaled="1"/>
                <a:tileRect/>
              </a:gradFill>
              <a:ln w="9525" cap="flat" cmpd="sng" algn="ctr">
                <a:solidFill>
                  <a:schemeClr val="bg1">
                    <a:lumMod val="1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</a:endParaRPr>
              </a:p>
            </p:txBody>
          </p:sp>
        </p:grpSp>
        <p:grpSp>
          <p:nvGrpSpPr>
            <p:cNvPr id="87" name="Group 43"/>
            <p:cNvGrpSpPr/>
            <p:nvPr/>
          </p:nvGrpSpPr>
          <p:grpSpPr>
            <a:xfrm>
              <a:off x="1371600" y="4953000"/>
              <a:ext cx="914400" cy="609600"/>
              <a:chOff x="3886200" y="3886200"/>
              <a:chExt cx="914400" cy="609600"/>
            </a:xfrm>
          </p:grpSpPr>
          <p:grpSp>
            <p:nvGrpSpPr>
              <p:cNvPr id="88" name="Group 44"/>
              <p:cNvGrpSpPr/>
              <p:nvPr/>
            </p:nvGrpSpPr>
            <p:grpSpPr>
              <a:xfrm>
                <a:off x="3886200" y="3886200"/>
                <a:ext cx="914400" cy="322421"/>
                <a:chOff x="3886200" y="3886200"/>
                <a:chExt cx="914400" cy="322421"/>
              </a:xfrm>
            </p:grpSpPr>
            <p:sp>
              <p:nvSpPr>
                <p:cNvPr id="90" name="Cube 89"/>
                <p:cNvSpPr/>
                <p:nvPr/>
              </p:nvSpPr>
              <p:spPr bwMode="auto">
                <a:xfrm>
                  <a:off x="3967197" y="3886200"/>
                  <a:ext cx="457200" cy="304800"/>
                </a:xfrm>
                <a:prstGeom prst="cube">
                  <a:avLst/>
                </a:prstGeom>
                <a:gradFill flip="none" rotWithShape="1">
                  <a:gsLst>
                    <a:gs pos="0">
                      <a:schemeClr val="accent4">
                        <a:lumMod val="50000"/>
                        <a:lumOff val="50000"/>
                        <a:shade val="30000"/>
                        <a:satMod val="115000"/>
                      </a:schemeClr>
                    </a:gs>
                    <a:gs pos="50000">
                      <a:schemeClr val="accent4">
                        <a:lumMod val="50000"/>
                        <a:lumOff val="50000"/>
                        <a:shade val="67500"/>
                        <a:satMod val="115000"/>
                      </a:schemeClr>
                    </a:gs>
                    <a:gs pos="100000">
                      <a:schemeClr val="accent4">
                        <a:lumMod val="50000"/>
                        <a:lumOff val="50000"/>
                        <a:shade val="100000"/>
                        <a:satMod val="115000"/>
                      </a:schemeClr>
                    </a:gs>
                  </a:gsLst>
                  <a:lin ang="16200000" scaled="1"/>
                  <a:tileRect/>
                </a:gradFill>
                <a:ln w="9525" cap="flat" cmpd="sng" algn="ctr">
                  <a:solidFill>
                    <a:schemeClr val="accent6">
                      <a:lumMod val="90000"/>
                      <a:lumOff val="1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</a:endParaRPr>
                </a:p>
              </p:txBody>
            </p:sp>
            <p:sp>
              <p:nvSpPr>
                <p:cNvPr id="91" name="Cube 90"/>
                <p:cNvSpPr/>
                <p:nvPr/>
              </p:nvSpPr>
              <p:spPr bwMode="auto">
                <a:xfrm>
                  <a:off x="4343400" y="3886200"/>
                  <a:ext cx="457200" cy="304800"/>
                </a:xfrm>
                <a:prstGeom prst="cube">
                  <a:avLst/>
                </a:prstGeom>
                <a:gradFill flip="none" rotWithShape="1">
                  <a:gsLst>
                    <a:gs pos="0">
                      <a:srgbClr val="66FF66">
                        <a:shade val="30000"/>
                        <a:satMod val="115000"/>
                      </a:srgbClr>
                    </a:gs>
                    <a:gs pos="50000">
                      <a:srgbClr val="66FF66">
                        <a:shade val="67500"/>
                        <a:satMod val="115000"/>
                      </a:srgbClr>
                    </a:gs>
                    <a:gs pos="100000">
                      <a:srgbClr val="66FF66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ln w="9525" cap="flat" cmpd="sng" algn="ctr">
                  <a:solidFill>
                    <a:schemeClr val="bg1">
                      <a:lumMod val="1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</a:endParaRPr>
                </a:p>
              </p:txBody>
            </p:sp>
            <p:sp>
              <p:nvSpPr>
                <p:cNvPr id="92" name="TextBox 91"/>
                <p:cNvSpPr txBox="1"/>
                <p:nvPr/>
              </p:nvSpPr>
              <p:spPr>
                <a:xfrm>
                  <a:off x="4267200" y="3962400"/>
                  <a:ext cx="533400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000" b="1" dirty="0" err="1" smtClean="0"/>
                    <a:t>cmsd</a:t>
                  </a:r>
                  <a:endParaRPr lang="en-US" sz="1000" b="1" dirty="0"/>
                </a:p>
              </p:txBody>
            </p:sp>
            <p:sp>
              <p:nvSpPr>
                <p:cNvPr id="93" name="TextBox 92"/>
                <p:cNvSpPr txBox="1"/>
                <p:nvPr/>
              </p:nvSpPr>
              <p:spPr>
                <a:xfrm>
                  <a:off x="3886200" y="3962400"/>
                  <a:ext cx="542994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000" b="1" dirty="0" err="1" smtClean="0">
                      <a:solidFill>
                        <a:srgbClr val="FFFFFF"/>
                      </a:solidFill>
                    </a:rPr>
                    <a:t>xrootd</a:t>
                  </a:r>
                  <a:endParaRPr lang="en-US" sz="1000" b="1" dirty="0">
                    <a:solidFill>
                      <a:srgbClr val="FFFFFF"/>
                    </a:solidFill>
                  </a:endParaRPr>
                </a:p>
              </p:txBody>
            </p:sp>
          </p:grpSp>
          <p:sp>
            <p:nvSpPr>
              <p:cNvPr id="89" name="Flowchart: Magnetic Disk 88"/>
              <p:cNvSpPr/>
              <p:nvPr/>
            </p:nvSpPr>
            <p:spPr bwMode="auto">
              <a:xfrm>
                <a:off x="4229100" y="4267200"/>
                <a:ext cx="228600" cy="228600"/>
              </a:xfrm>
              <a:prstGeom prst="flowChartMagneticDisk">
                <a:avLst/>
              </a:prstGeom>
              <a:gradFill flip="none" rotWithShape="1">
                <a:gsLst>
                  <a:gs pos="0">
                    <a:srgbClr val="FFFA00">
                      <a:shade val="30000"/>
                      <a:satMod val="115000"/>
                    </a:srgbClr>
                  </a:gs>
                  <a:gs pos="50000">
                    <a:srgbClr val="FFFA00">
                      <a:shade val="67500"/>
                      <a:satMod val="115000"/>
                    </a:srgbClr>
                  </a:gs>
                  <a:gs pos="100000">
                    <a:srgbClr val="FFFA00">
                      <a:shade val="100000"/>
                      <a:satMod val="115000"/>
                    </a:srgbClr>
                  </a:gs>
                </a:gsLst>
                <a:lin ang="16200000" scaled="1"/>
                <a:tileRect/>
              </a:gradFill>
              <a:ln w="9525" cap="flat" cmpd="sng" algn="ctr">
                <a:solidFill>
                  <a:schemeClr val="bg1">
                    <a:lumMod val="1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</a:endParaRPr>
              </a:p>
            </p:txBody>
          </p:sp>
        </p:grpSp>
      </p:grpSp>
      <p:grpSp>
        <p:nvGrpSpPr>
          <p:cNvPr id="106" name="Group 105"/>
          <p:cNvGrpSpPr/>
          <p:nvPr/>
        </p:nvGrpSpPr>
        <p:grpSpPr>
          <a:xfrm>
            <a:off x="6096000" y="4343400"/>
            <a:ext cx="2057400" cy="1008221"/>
            <a:chOff x="762000" y="4953000"/>
            <a:chExt cx="2057400" cy="1008221"/>
          </a:xfrm>
        </p:grpSpPr>
        <p:sp>
          <p:nvSpPr>
            <p:cNvPr id="107" name="TextBox 106"/>
            <p:cNvSpPr txBox="1"/>
            <p:nvPr/>
          </p:nvSpPr>
          <p:spPr>
            <a:xfrm>
              <a:off x="1066800" y="5715000"/>
              <a:ext cx="30480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b="1" dirty="0" smtClean="0"/>
                <a:t>A</a:t>
              </a:r>
              <a:endParaRPr lang="en-US" sz="1000" b="1" dirty="0"/>
            </a:p>
          </p:txBody>
        </p:sp>
        <p:sp>
          <p:nvSpPr>
            <p:cNvPr id="108" name="TextBox 107"/>
            <p:cNvSpPr txBox="1"/>
            <p:nvPr/>
          </p:nvSpPr>
          <p:spPr>
            <a:xfrm>
              <a:off x="2209800" y="5715000"/>
              <a:ext cx="30480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b="1" dirty="0" smtClean="0"/>
                <a:t>B</a:t>
              </a:r>
              <a:endParaRPr lang="en-US" sz="1000" b="1" dirty="0"/>
            </a:p>
          </p:txBody>
        </p:sp>
        <p:sp>
          <p:nvSpPr>
            <p:cNvPr id="109" name="TextBox 108"/>
            <p:cNvSpPr txBox="1"/>
            <p:nvPr/>
          </p:nvSpPr>
          <p:spPr>
            <a:xfrm>
              <a:off x="1676400" y="5334000"/>
              <a:ext cx="30480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b="1" dirty="0" smtClean="0"/>
                <a:t>C</a:t>
              </a:r>
              <a:endParaRPr lang="en-US" sz="1000" b="1" dirty="0"/>
            </a:p>
          </p:txBody>
        </p:sp>
        <p:sp>
          <p:nvSpPr>
            <p:cNvPr id="110" name="TextBox 109"/>
            <p:cNvSpPr txBox="1"/>
            <p:nvPr/>
          </p:nvSpPr>
          <p:spPr>
            <a:xfrm>
              <a:off x="1277905" y="5715000"/>
              <a:ext cx="627095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b="1" dirty="0" smtClean="0"/>
                <a:t>/my/file</a:t>
              </a:r>
              <a:endParaRPr lang="en-US" sz="1000" b="1" dirty="0"/>
            </a:p>
          </p:txBody>
        </p:sp>
        <p:sp>
          <p:nvSpPr>
            <p:cNvPr id="111" name="TextBox 110"/>
            <p:cNvSpPr txBox="1"/>
            <p:nvPr/>
          </p:nvSpPr>
          <p:spPr>
            <a:xfrm>
              <a:off x="1887505" y="5334000"/>
              <a:ext cx="627095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b="1" dirty="0" smtClean="0"/>
                <a:t>/my/file</a:t>
              </a:r>
              <a:endParaRPr lang="en-US" sz="1000" b="1" dirty="0"/>
            </a:p>
          </p:txBody>
        </p:sp>
        <p:grpSp>
          <p:nvGrpSpPr>
            <p:cNvPr id="112" name="Group 35"/>
            <p:cNvGrpSpPr/>
            <p:nvPr/>
          </p:nvGrpSpPr>
          <p:grpSpPr>
            <a:xfrm>
              <a:off x="762000" y="5334000"/>
              <a:ext cx="914400" cy="609600"/>
              <a:chOff x="3886200" y="3886200"/>
              <a:chExt cx="914400" cy="609600"/>
            </a:xfrm>
          </p:grpSpPr>
          <p:grpSp>
            <p:nvGrpSpPr>
              <p:cNvPr id="127" name="Group 34"/>
              <p:cNvGrpSpPr/>
              <p:nvPr/>
            </p:nvGrpSpPr>
            <p:grpSpPr>
              <a:xfrm>
                <a:off x="3886200" y="3886200"/>
                <a:ext cx="914400" cy="322421"/>
                <a:chOff x="3886200" y="3886200"/>
                <a:chExt cx="914400" cy="322421"/>
              </a:xfrm>
            </p:grpSpPr>
            <p:sp>
              <p:nvSpPr>
                <p:cNvPr id="129" name="Cube 128"/>
                <p:cNvSpPr/>
                <p:nvPr/>
              </p:nvSpPr>
              <p:spPr bwMode="auto">
                <a:xfrm>
                  <a:off x="3967197" y="3886200"/>
                  <a:ext cx="457200" cy="304800"/>
                </a:xfrm>
                <a:prstGeom prst="cube">
                  <a:avLst/>
                </a:prstGeom>
                <a:gradFill flip="none" rotWithShape="1">
                  <a:gsLst>
                    <a:gs pos="0">
                      <a:schemeClr val="accent4">
                        <a:lumMod val="50000"/>
                        <a:lumOff val="50000"/>
                        <a:shade val="30000"/>
                        <a:satMod val="115000"/>
                      </a:schemeClr>
                    </a:gs>
                    <a:gs pos="50000">
                      <a:schemeClr val="accent4">
                        <a:lumMod val="50000"/>
                        <a:lumOff val="50000"/>
                        <a:shade val="67500"/>
                        <a:satMod val="115000"/>
                      </a:schemeClr>
                    </a:gs>
                    <a:gs pos="100000">
                      <a:schemeClr val="accent4">
                        <a:lumMod val="50000"/>
                        <a:lumOff val="50000"/>
                        <a:shade val="100000"/>
                        <a:satMod val="115000"/>
                      </a:schemeClr>
                    </a:gs>
                  </a:gsLst>
                  <a:lin ang="16200000" scaled="1"/>
                  <a:tileRect/>
                </a:gradFill>
                <a:ln w="9525" cap="flat" cmpd="sng" algn="ctr">
                  <a:solidFill>
                    <a:schemeClr val="accent6">
                      <a:lumMod val="90000"/>
                      <a:lumOff val="1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</a:endParaRPr>
                </a:p>
              </p:txBody>
            </p:sp>
            <p:sp>
              <p:nvSpPr>
                <p:cNvPr id="130" name="Cube 129"/>
                <p:cNvSpPr/>
                <p:nvPr/>
              </p:nvSpPr>
              <p:spPr bwMode="auto">
                <a:xfrm>
                  <a:off x="4343400" y="3886200"/>
                  <a:ext cx="457200" cy="304800"/>
                </a:xfrm>
                <a:prstGeom prst="cube">
                  <a:avLst/>
                </a:prstGeom>
                <a:gradFill flip="none" rotWithShape="1">
                  <a:gsLst>
                    <a:gs pos="0">
                      <a:srgbClr val="66FF66">
                        <a:shade val="30000"/>
                        <a:satMod val="115000"/>
                      </a:srgbClr>
                    </a:gs>
                    <a:gs pos="50000">
                      <a:srgbClr val="66FF66">
                        <a:shade val="67500"/>
                        <a:satMod val="115000"/>
                      </a:srgbClr>
                    </a:gs>
                    <a:gs pos="100000">
                      <a:srgbClr val="66FF66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ln w="9525" cap="flat" cmpd="sng" algn="ctr">
                  <a:solidFill>
                    <a:schemeClr val="bg1">
                      <a:lumMod val="1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</a:endParaRPr>
                </a:p>
              </p:txBody>
            </p:sp>
            <p:sp>
              <p:nvSpPr>
                <p:cNvPr id="131" name="TextBox 130"/>
                <p:cNvSpPr txBox="1"/>
                <p:nvPr/>
              </p:nvSpPr>
              <p:spPr>
                <a:xfrm>
                  <a:off x="4267200" y="3962400"/>
                  <a:ext cx="533400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000" b="1" dirty="0" err="1" smtClean="0"/>
                    <a:t>cmsd</a:t>
                  </a:r>
                  <a:endParaRPr lang="en-US" sz="1000" b="1" dirty="0"/>
                </a:p>
              </p:txBody>
            </p:sp>
            <p:sp>
              <p:nvSpPr>
                <p:cNvPr id="132" name="TextBox 131"/>
                <p:cNvSpPr txBox="1"/>
                <p:nvPr/>
              </p:nvSpPr>
              <p:spPr>
                <a:xfrm>
                  <a:off x="3886200" y="3962400"/>
                  <a:ext cx="542994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000" b="1" dirty="0" err="1" smtClean="0">
                      <a:solidFill>
                        <a:srgbClr val="FFFFFF"/>
                      </a:solidFill>
                    </a:rPr>
                    <a:t>xrootd</a:t>
                  </a:r>
                  <a:endParaRPr lang="en-US" sz="1000" b="1" dirty="0">
                    <a:solidFill>
                      <a:srgbClr val="FFFFFF"/>
                    </a:solidFill>
                  </a:endParaRPr>
                </a:p>
              </p:txBody>
            </p:sp>
          </p:grpSp>
          <p:sp>
            <p:nvSpPr>
              <p:cNvPr id="128" name="Flowchart: Magnetic Disk 127"/>
              <p:cNvSpPr/>
              <p:nvPr/>
            </p:nvSpPr>
            <p:spPr bwMode="auto">
              <a:xfrm>
                <a:off x="4229100" y="4267200"/>
                <a:ext cx="228600" cy="228600"/>
              </a:xfrm>
              <a:prstGeom prst="flowChartMagneticDisk">
                <a:avLst/>
              </a:prstGeom>
              <a:gradFill flip="none" rotWithShape="1">
                <a:gsLst>
                  <a:gs pos="0">
                    <a:srgbClr val="FFFA00">
                      <a:shade val="30000"/>
                      <a:satMod val="115000"/>
                    </a:srgbClr>
                  </a:gs>
                  <a:gs pos="50000">
                    <a:srgbClr val="FFFA00">
                      <a:shade val="67500"/>
                      <a:satMod val="115000"/>
                    </a:srgbClr>
                  </a:gs>
                  <a:gs pos="100000">
                    <a:srgbClr val="FFFA00">
                      <a:shade val="100000"/>
                      <a:satMod val="115000"/>
                    </a:srgbClr>
                  </a:gs>
                </a:gsLst>
                <a:lin ang="16200000" scaled="1"/>
                <a:tileRect/>
              </a:gradFill>
              <a:ln w="9525" cap="flat" cmpd="sng" algn="ctr">
                <a:solidFill>
                  <a:schemeClr val="bg1">
                    <a:lumMod val="1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</a:endParaRPr>
              </a:p>
            </p:txBody>
          </p:sp>
        </p:grpSp>
        <p:grpSp>
          <p:nvGrpSpPr>
            <p:cNvPr id="113" name="Group 36"/>
            <p:cNvGrpSpPr/>
            <p:nvPr/>
          </p:nvGrpSpPr>
          <p:grpSpPr>
            <a:xfrm>
              <a:off x="1905000" y="5334000"/>
              <a:ext cx="914400" cy="609600"/>
              <a:chOff x="3886200" y="3886200"/>
              <a:chExt cx="914400" cy="609600"/>
            </a:xfrm>
          </p:grpSpPr>
          <p:grpSp>
            <p:nvGrpSpPr>
              <p:cNvPr id="121" name="Group 37"/>
              <p:cNvGrpSpPr/>
              <p:nvPr/>
            </p:nvGrpSpPr>
            <p:grpSpPr>
              <a:xfrm>
                <a:off x="3886200" y="3886200"/>
                <a:ext cx="914400" cy="322421"/>
                <a:chOff x="3886200" y="3886200"/>
                <a:chExt cx="914400" cy="322421"/>
              </a:xfrm>
            </p:grpSpPr>
            <p:sp>
              <p:nvSpPr>
                <p:cNvPr id="123" name="Cube 122"/>
                <p:cNvSpPr/>
                <p:nvPr/>
              </p:nvSpPr>
              <p:spPr bwMode="auto">
                <a:xfrm>
                  <a:off x="3967197" y="3886200"/>
                  <a:ext cx="457200" cy="304800"/>
                </a:xfrm>
                <a:prstGeom prst="cube">
                  <a:avLst/>
                </a:prstGeom>
                <a:gradFill flip="none" rotWithShape="1">
                  <a:gsLst>
                    <a:gs pos="0">
                      <a:schemeClr val="accent4">
                        <a:lumMod val="50000"/>
                        <a:lumOff val="50000"/>
                        <a:shade val="30000"/>
                        <a:satMod val="115000"/>
                      </a:schemeClr>
                    </a:gs>
                    <a:gs pos="50000">
                      <a:schemeClr val="accent4">
                        <a:lumMod val="50000"/>
                        <a:lumOff val="50000"/>
                        <a:shade val="67500"/>
                        <a:satMod val="115000"/>
                      </a:schemeClr>
                    </a:gs>
                    <a:gs pos="100000">
                      <a:schemeClr val="accent4">
                        <a:lumMod val="50000"/>
                        <a:lumOff val="50000"/>
                        <a:shade val="100000"/>
                        <a:satMod val="115000"/>
                      </a:schemeClr>
                    </a:gs>
                  </a:gsLst>
                  <a:lin ang="16200000" scaled="1"/>
                  <a:tileRect/>
                </a:gradFill>
                <a:ln w="9525" cap="flat" cmpd="sng" algn="ctr">
                  <a:solidFill>
                    <a:schemeClr val="accent6">
                      <a:lumMod val="90000"/>
                      <a:lumOff val="1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</a:endParaRPr>
                </a:p>
              </p:txBody>
            </p:sp>
            <p:sp>
              <p:nvSpPr>
                <p:cNvPr id="124" name="Cube 123"/>
                <p:cNvSpPr/>
                <p:nvPr/>
              </p:nvSpPr>
              <p:spPr bwMode="auto">
                <a:xfrm>
                  <a:off x="4343400" y="3886200"/>
                  <a:ext cx="457200" cy="304800"/>
                </a:xfrm>
                <a:prstGeom prst="cube">
                  <a:avLst/>
                </a:prstGeom>
                <a:gradFill flip="none" rotWithShape="1">
                  <a:gsLst>
                    <a:gs pos="0">
                      <a:srgbClr val="66FF66">
                        <a:shade val="30000"/>
                        <a:satMod val="115000"/>
                      </a:srgbClr>
                    </a:gs>
                    <a:gs pos="50000">
                      <a:srgbClr val="66FF66">
                        <a:shade val="67500"/>
                        <a:satMod val="115000"/>
                      </a:srgbClr>
                    </a:gs>
                    <a:gs pos="100000">
                      <a:srgbClr val="66FF66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ln w="9525" cap="flat" cmpd="sng" algn="ctr">
                  <a:solidFill>
                    <a:schemeClr val="bg1">
                      <a:lumMod val="1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</a:endParaRPr>
                </a:p>
              </p:txBody>
            </p:sp>
            <p:sp>
              <p:nvSpPr>
                <p:cNvPr id="125" name="TextBox 124"/>
                <p:cNvSpPr txBox="1"/>
                <p:nvPr/>
              </p:nvSpPr>
              <p:spPr>
                <a:xfrm>
                  <a:off x="4267200" y="3962400"/>
                  <a:ext cx="533400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000" b="1" dirty="0" err="1" smtClean="0"/>
                    <a:t>cmsd</a:t>
                  </a:r>
                  <a:endParaRPr lang="en-US" sz="1000" b="1" dirty="0"/>
                </a:p>
              </p:txBody>
            </p:sp>
            <p:sp>
              <p:nvSpPr>
                <p:cNvPr id="126" name="TextBox 125"/>
                <p:cNvSpPr txBox="1"/>
                <p:nvPr/>
              </p:nvSpPr>
              <p:spPr>
                <a:xfrm>
                  <a:off x="3886200" y="3962400"/>
                  <a:ext cx="542994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000" b="1" dirty="0" err="1" smtClean="0">
                      <a:solidFill>
                        <a:srgbClr val="FFFFFF"/>
                      </a:solidFill>
                    </a:rPr>
                    <a:t>xrootd</a:t>
                  </a:r>
                  <a:endParaRPr lang="en-US" sz="1000" b="1" dirty="0">
                    <a:solidFill>
                      <a:srgbClr val="FFFFFF"/>
                    </a:solidFill>
                  </a:endParaRPr>
                </a:p>
              </p:txBody>
            </p:sp>
          </p:grpSp>
          <p:sp>
            <p:nvSpPr>
              <p:cNvPr id="122" name="Flowchart: Magnetic Disk 121"/>
              <p:cNvSpPr/>
              <p:nvPr/>
            </p:nvSpPr>
            <p:spPr bwMode="auto">
              <a:xfrm>
                <a:off x="4229100" y="4267200"/>
                <a:ext cx="228600" cy="228600"/>
              </a:xfrm>
              <a:prstGeom prst="flowChartMagneticDisk">
                <a:avLst/>
              </a:prstGeom>
              <a:gradFill flip="none" rotWithShape="1">
                <a:gsLst>
                  <a:gs pos="0">
                    <a:srgbClr val="FFFA00">
                      <a:shade val="30000"/>
                      <a:satMod val="115000"/>
                    </a:srgbClr>
                  </a:gs>
                  <a:gs pos="50000">
                    <a:srgbClr val="FFFA00">
                      <a:shade val="67500"/>
                      <a:satMod val="115000"/>
                    </a:srgbClr>
                  </a:gs>
                  <a:gs pos="100000">
                    <a:srgbClr val="FFFA00">
                      <a:shade val="100000"/>
                      <a:satMod val="115000"/>
                    </a:srgbClr>
                  </a:gs>
                </a:gsLst>
                <a:lin ang="16200000" scaled="1"/>
                <a:tileRect/>
              </a:gradFill>
              <a:ln w="9525" cap="flat" cmpd="sng" algn="ctr">
                <a:solidFill>
                  <a:schemeClr val="bg1">
                    <a:lumMod val="1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</a:endParaRPr>
              </a:p>
            </p:txBody>
          </p:sp>
        </p:grpSp>
        <p:grpSp>
          <p:nvGrpSpPr>
            <p:cNvPr id="114" name="Group 43"/>
            <p:cNvGrpSpPr/>
            <p:nvPr/>
          </p:nvGrpSpPr>
          <p:grpSpPr>
            <a:xfrm>
              <a:off x="1371600" y="4953000"/>
              <a:ext cx="914400" cy="609600"/>
              <a:chOff x="3886200" y="3886200"/>
              <a:chExt cx="914400" cy="609600"/>
            </a:xfrm>
          </p:grpSpPr>
          <p:grpSp>
            <p:nvGrpSpPr>
              <p:cNvPr id="115" name="Group 44"/>
              <p:cNvGrpSpPr/>
              <p:nvPr/>
            </p:nvGrpSpPr>
            <p:grpSpPr>
              <a:xfrm>
                <a:off x="3886200" y="3886200"/>
                <a:ext cx="914400" cy="322421"/>
                <a:chOff x="3886200" y="3886200"/>
                <a:chExt cx="914400" cy="322421"/>
              </a:xfrm>
            </p:grpSpPr>
            <p:sp>
              <p:nvSpPr>
                <p:cNvPr id="117" name="Cube 116"/>
                <p:cNvSpPr/>
                <p:nvPr/>
              </p:nvSpPr>
              <p:spPr bwMode="auto">
                <a:xfrm>
                  <a:off x="3967197" y="3886200"/>
                  <a:ext cx="457200" cy="304800"/>
                </a:xfrm>
                <a:prstGeom prst="cube">
                  <a:avLst/>
                </a:prstGeom>
                <a:gradFill flip="none" rotWithShape="1">
                  <a:gsLst>
                    <a:gs pos="0">
                      <a:schemeClr val="accent4">
                        <a:lumMod val="50000"/>
                        <a:lumOff val="50000"/>
                        <a:shade val="30000"/>
                        <a:satMod val="115000"/>
                      </a:schemeClr>
                    </a:gs>
                    <a:gs pos="50000">
                      <a:schemeClr val="accent4">
                        <a:lumMod val="50000"/>
                        <a:lumOff val="50000"/>
                        <a:shade val="67500"/>
                        <a:satMod val="115000"/>
                      </a:schemeClr>
                    </a:gs>
                    <a:gs pos="100000">
                      <a:schemeClr val="accent4">
                        <a:lumMod val="50000"/>
                        <a:lumOff val="50000"/>
                        <a:shade val="100000"/>
                        <a:satMod val="115000"/>
                      </a:schemeClr>
                    </a:gs>
                  </a:gsLst>
                  <a:lin ang="16200000" scaled="1"/>
                  <a:tileRect/>
                </a:gradFill>
                <a:ln w="9525" cap="flat" cmpd="sng" algn="ctr">
                  <a:solidFill>
                    <a:schemeClr val="accent6">
                      <a:lumMod val="90000"/>
                      <a:lumOff val="1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</a:endParaRPr>
                </a:p>
              </p:txBody>
            </p:sp>
            <p:sp>
              <p:nvSpPr>
                <p:cNvPr id="118" name="Cube 117"/>
                <p:cNvSpPr/>
                <p:nvPr/>
              </p:nvSpPr>
              <p:spPr bwMode="auto">
                <a:xfrm>
                  <a:off x="4343400" y="3886200"/>
                  <a:ext cx="457200" cy="304800"/>
                </a:xfrm>
                <a:prstGeom prst="cube">
                  <a:avLst/>
                </a:prstGeom>
                <a:gradFill flip="none" rotWithShape="1">
                  <a:gsLst>
                    <a:gs pos="0">
                      <a:srgbClr val="66FF66">
                        <a:shade val="30000"/>
                        <a:satMod val="115000"/>
                      </a:srgbClr>
                    </a:gs>
                    <a:gs pos="50000">
                      <a:srgbClr val="66FF66">
                        <a:shade val="67500"/>
                        <a:satMod val="115000"/>
                      </a:srgbClr>
                    </a:gs>
                    <a:gs pos="100000">
                      <a:srgbClr val="66FF66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ln w="9525" cap="flat" cmpd="sng" algn="ctr">
                  <a:solidFill>
                    <a:schemeClr val="bg1">
                      <a:lumMod val="1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</a:endParaRPr>
                </a:p>
              </p:txBody>
            </p:sp>
            <p:sp>
              <p:nvSpPr>
                <p:cNvPr id="119" name="TextBox 118"/>
                <p:cNvSpPr txBox="1"/>
                <p:nvPr/>
              </p:nvSpPr>
              <p:spPr>
                <a:xfrm>
                  <a:off x="4267200" y="3962400"/>
                  <a:ext cx="533400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000" b="1" dirty="0" err="1" smtClean="0"/>
                    <a:t>cmsd</a:t>
                  </a:r>
                  <a:endParaRPr lang="en-US" sz="1000" b="1" dirty="0"/>
                </a:p>
              </p:txBody>
            </p:sp>
            <p:sp>
              <p:nvSpPr>
                <p:cNvPr id="120" name="TextBox 119"/>
                <p:cNvSpPr txBox="1"/>
                <p:nvPr/>
              </p:nvSpPr>
              <p:spPr>
                <a:xfrm>
                  <a:off x="3886200" y="3962400"/>
                  <a:ext cx="542994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000" b="1" dirty="0" err="1" smtClean="0">
                      <a:solidFill>
                        <a:srgbClr val="FFFFFF"/>
                      </a:solidFill>
                    </a:rPr>
                    <a:t>xrootd</a:t>
                  </a:r>
                  <a:endParaRPr lang="en-US" sz="1000" b="1" dirty="0">
                    <a:solidFill>
                      <a:srgbClr val="FFFFFF"/>
                    </a:solidFill>
                  </a:endParaRPr>
                </a:p>
              </p:txBody>
            </p:sp>
          </p:grpSp>
          <p:sp>
            <p:nvSpPr>
              <p:cNvPr id="116" name="Flowchart: Magnetic Disk 115"/>
              <p:cNvSpPr/>
              <p:nvPr/>
            </p:nvSpPr>
            <p:spPr bwMode="auto">
              <a:xfrm>
                <a:off x="4229100" y="4267200"/>
                <a:ext cx="228600" cy="228600"/>
              </a:xfrm>
              <a:prstGeom prst="flowChartMagneticDisk">
                <a:avLst/>
              </a:prstGeom>
              <a:gradFill flip="none" rotWithShape="1">
                <a:gsLst>
                  <a:gs pos="0">
                    <a:srgbClr val="FFFA00">
                      <a:shade val="30000"/>
                      <a:satMod val="115000"/>
                    </a:srgbClr>
                  </a:gs>
                  <a:gs pos="50000">
                    <a:srgbClr val="FFFA00">
                      <a:shade val="67500"/>
                      <a:satMod val="115000"/>
                    </a:srgbClr>
                  </a:gs>
                  <a:gs pos="100000">
                    <a:srgbClr val="FFFA00">
                      <a:shade val="100000"/>
                      <a:satMod val="115000"/>
                    </a:srgbClr>
                  </a:gs>
                </a:gsLst>
                <a:lin ang="16200000" scaled="1"/>
                <a:tileRect/>
              </a:gradFill>
              <a:ln w="9525" cap="flat" cmpd="sng" algn="ctr">
                <a:solidFill>
                  <a:schemeClr val="bg1">
                    <a:lumMod val="1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</a:endParaRPr>
              </a:p>
            </p:txBody>
          </p:sp>
        </p:grpSp>
      </p:grpSp>
      <p:sp>
        <p:nvSpPr>
          <p:cNvPr id="133" name="TextBox 132"/>
          <p:cNvSpPr txBox="1"/>
          <p:nvPr/>
        </p:nvSpPr>
        <p:spPr>
          <a:xfrm>
            <a:off x="1600200" y="5257800"/>
            <a:ext cx="44435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ANL</a:t>
            </a:r>
            <a:endParaRPr lang="en-US" sz="12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4" name="TextBox 133"/>
          <p:cNvSpPr txBox="1"/>
          <p:nvPr/>
        </p:nvSpPr>
        <p:spPr>
          <a:xfrm>
            <a:off x="4267200" y="5257800"/>
            <a:ext cx="49545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SLAC</a:t>
            </a:r>
            <a:endParaRPr lang="en-US" sz="12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5" name="TextBox 134"/>
          <p:cNvSpPr txBox="1"/>
          <p:nvPr/>
        </p:nvSpPr>
        <p:spPr>
          <a:xfrm>
            <a:off x="6960199" y="5257800"/>
            <a:ext cx="44345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UTA</a:t>
            </a:r>
            <a:endParaRPr lang="en-US" sz="12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136" name="Group 52"/>
          <p:cNvGrpSpPr/>
          <p:nvPr/>
        </p:nvGrpSpPr>
        <p:grpSpPr>
          <a:xfrm>
            <a:off x="3962400" y="3944779"/>
            <a:ext cx="914400" cy="322421"/>
            <a:chOff x="3886200" y="3886200"/>
            <a:chExt cx="914400" cy="322421"/>
          </a:xfrm>
        </p:grpSpPr>
        <p:sp>
          <p:nvSpPr>
            <p:cNvPr id="137" name="Cube 136"/>
            <p:cNvSpPr/>
            <p:nvPr/>
          </p:nvSpPr>
          <p:spPr bwMode="auto">
            <a:xfrm>
              <a:off x="3967197" y="3886200"/>
              <a:ext cx="457200" cy="304800"/>
            </a:xfrm>
            <a:prstGeom prst="cube">
              <a:avLst/>
            </a:prstGeom>
            <a:gradFill flip="none" rotWithShape="1">
              <a:gsLst>
                <a:gs pos="0">
                  <a:schemeClr val="accent4">
                    <a:lumMod val="50000"/>
                    <a:lumOff val="50000"/>
                    <a:shade val="30000"/>
                    <a:satMod val="115000"/>
                  </a:schemeClr>
                </a:gs>
                <a:gs pos="50000">
                  <a:schemeClr val="accent4">
                    <a:lumMod val="50000"/>
                    <a:lumOff val="50000"/>
                    <a:shade val="67500"/>
                    <a:satMod val="115000"/>
                  </a:schemeClr>
                </a:gs>
                <a:gs pos="100000">
                  <a:schemeClr val="accent4">
                    <a:lumMod val="50000"/>
                    <a:lumOff val="50000"/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  <a:ln w="9525" cap="flat" cmpd="sng" algn="ctr">
              <a:solidFill>
                <a:schemeClr val="accent6">
                  <a:lumMod val="90000"/>
                  <a:lumOff val="1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38" name="Cube 137"/>
            <p:cNvSpPr/>
            <p:nvPr/>
          </p:nvSpPr>
          <p:spPr bwMode="auto">
            <a:xfrm>
              <a:off x="4343400" y="3886200"/>
              <a:ext cx="457200" cy="304800"/>
            </a:xfrm>
            <a:prstGeom prst="cube">
              <a:avLst/>
            </a:prstGeom>
            <a:gradFill flip="none" rotWithShape="1">
              <a:gsLst>
                <a:gs pos="0">
                  <a:srgbClr val="66FF66">
                    <a:shade val="30000"/>
                    <a:satMod val="115000"/>
                  </a:srgbClr>
                </a:gs>
                <a:gs pos="50000">
                  <a:srgbClr val="66FF66">
                    <a:shade val="67500"/>
                    <a:satMod val="115000"/>
                  </a:srgbClr>
                </a:gs>
                <a:gs pos="100000">
                  <a:srgbClr val="66FF66">
                    <a:shade val="100000"/>
                    <a:satMod val="115000"/>
                  </a:srgbClr>
                </a:gs>
              </a:gsLst>
              <a:lin ang="16200000" scaled="1"/>
              <a:tileRect/>
            </a:gradFill>
            <a:ln w="9525" cap="flat" cmpd="sng" algn="ctr">
              <a:solidFill>
                <a:schemeClr val="bg1">
                  <a:lumMod val="1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39" name="TextBox 138"/>
            <p:cNvSpPr txBox="1"/>
            <p:nvPr/>
          </p:nvSpPr>
          <p:spPr>
            <a:xfrm>
              <a:off x="4267200" y="3962400"/>
              <a:ext cx="53340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b="1" dirty="0" err="1" smtClean="0"/>
                <a:t>cmsd</a:t>
              </a:r>
              <a:endParaRPr lang="en-US" sz="1000" b="1" dirty="0"/>
            </a:p>
          </p:txBody>
        </p:sp>
        <p:sp>
          <p:nvSpPr>
            <p:cNvPr id="140" name="TextBox 139"/>
            <p:cNvSpPr txBox="1"/>
            <p:nvPr/>
          </p:nvSpPr>
          <p:spPr>
            <a:xfrm>
              <a:off x="3886200" y="3962400"/>
              <a:ext cx="542994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b="1" dirty="0" err="1" smtClean="0">
                  <a:solidFill>
                    <a:srgbClr val="FFFFFF"/>
                  </a:solidFill>
                </a:rPr>
                <a:t>xrootd</a:t>
              </a:r>
              <a:endParaRPr lang="en-US" sz="1000" b="1" dirty="0">
                <a:solidFill>
                  <a:srgbClr val="FFFFFF"/>
                </a:solidFill>
              </a:endParaRPr>
            </a:p>
          </p:txBody>
        </p:sp>
      </p:grpSp>
      <p:sp>
        <p:nvSpPr>
          <p:cNvPr id="151" name="TextBox 150"/>
          <p:cNvSpPr txBox="1"/>
          <p:nvPr/>
        </p:nvSpPr>
        <p:spPr>
          <a:xfrm>
            <a:off x="1066800" y="5105400"/>
            <a:ext cx="3048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endParaRPr lang="en-US" sz="1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2" name="TextBox 151"/>
          <p:cNvSpPr txBox="1"/>
          <p:nvPr/>
        </p:nvSpPr>
        <p:spPr>
          <a:xfrm>
            <a:off x="1676400" y="4724400"/>
            <a:ext cx="3048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  <a:endParaRPr lang="en-US" sz="1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3" name="TextBox 152"/>
          <p:cNvSpPr txBox="1"/>
          <p:nvPr/>
        </p:nvSpPr>
        <p:spPr>
          <a:xfrm>
            <a:off x="2209800" y="5105400"/>
            <a:ext cx="3048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</a:t>
            </a:r>
            <a:endParaRPr lang="en-US" sz="1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179" name="Group 178"/>
          <p:cNvGrpSpPr/>
          <p:nvPr/>
        </p:nvGrpSpPr>
        <p:grpSpPr>
          <a:xfrm>
            <a:off x="457200" y="4267200"/>
            <a:ext cx="8229600" cy="1269088"/>
            <a:chOff x="457200" y="4876800"/>
            <a:chExt cx="8229600" cy="1269088"/>
          </a:xfrm>
        </p:grpSpPr>
        <p:sp>
          <p:nvSpPr>
            <p:cNvPr id="154" name="Isosceles Triangle 153"/>
            <p:cNvSpPr/>
            <p:nvPr/>
          </p:nvSpPr>
          <p:spPr bwMode="auto">
            <a:xfrm>
              <a:off x="457200" y="4876800"/>
              <a:ext cx="2819400" cy="1219200"/>
            </a:xfrm>
            <a:prstGeom prst="triangle">
              <a:avLst>
                <a:gd name="adj" fmla="val 50888"/>
              </a:avLst>
            </a:prstGeom>
            <a:solidFill>
              <a:srgbClr val="FFFFE9">
                <a:alpha val="6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55" name="Isosceles Triangle 154"/>
            <p:cNvSpPr/>
            <p:nvPr/>
          </p:nvSpPr>
          <p:spPr bwMode="auto">
            <a:xfrm>
              <a:off x="3238500" y="4876800"/>
              <a:ext cx="2743200" cy="1219200"/>
            </a:xfrm>
            <a:prstGeom prst="triangle">
              <a:avLst>
                <a:gd name="adj" fmla="val 50888"/>
              </a:avLst>
            </a:prstGeom>
            <a:solidFill>
              <a:srgbClr val="FFFFE9">
                <a:alpha val="6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56" name="Isosceles Triangle 155"/>
            <p:cNvSpPr/>
            <p:nvPr/>
          </p:nvSpPr>
          <p:spPr bwMode="auto">
            <a:xfrm>
              <a:off x="5943600" y="4876800"/>
              <a:ext cx="2743200" cy="1219200"/>
            </a:xfrm>
            <a:prstGeom prst="triangle">
              <a:avLst>
                <a:gd name="adj" fmla="val 50888"/>
              </a:avLst>
            </a:prstGeom>
            <a:solidFill>
              <a:srgbClr val="FFFFE9">
                <a:alpha val="6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58" name="TextBox 157"/>
            <p:cNvSpPr txBox="1"/>
            <p:nvPr/>
          </p:nvSpPr>
          <p:spPr>
            <a:xfrm>
              <a:off x="1981200" y="5930444"/>
              <a:ext cx="1175322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 b="1" dirty="0" smtClean="0"/>
                <a:t>3: </a:t>
              </a:r>
              <a:r>
                <a:rPr lang="en-US" sz="800" b="1" dirty="0" smtClean="0">
                  <a:solidFill>
                    <a:srgbClr val="66FF66"/>
                  </a:solidFill>
                  <a:effectLst>
                    <a:outerShdw blurRad="50800" dist="38100" dir="18900000" algn="bl" rotWithShape="0">
                      <a:prstClr val="black">
                        <a:alpha val="40000"/>
                      </a:prstClr>
                    </a:outerShdw>
                  </a:effectLst>
                </a:rPr>
                <a:t>Who has “</a:t>
              </a:r>
              <a:r>
                <a:rPr lang="en-US" sz="800" b="1" dirty="0" smtClean="0">
                  <a:solidFill>
                    <a:schemeClr val="accent4">
                      <a:lumMod val="75000"/>
                      <a:lumOff val="25000"/>
                    </a:schemeClr>
                  </a:solidFill>
                  <a:effectLst>
                    <a:outerShdw blurRad="50800" dist="38100" dir="18900000" algn="bl" rotWithShape="0">
                      <a:prstClr val="black">
                        <a:alpha val="40000"/>
                      </a:prstClr>
                    </a:outerShdw>
                  </a:effectLst>
                </a:rPr>
                <a:t>/my/file</a:t>
              </a:r>
              <a:r>
                <a:rPr lang="en-US" sz="800" b="1" dirty="0" smtClean="0">
                  <a:solidFill>
                    <a:srgbClr val="66FF66"/>
                  </a:solidFill>
                  <a:effectLst>
                    <a:outerShdw blurRad="50800" dist="38100" dir="18900000" algn="bl" rotWithShape="0">
                      <a:prstClr val="black">
                        <a:alpha val="40000"/>
                      </a:prstClr>
                    </a:outerShdw>
                  </a:effectLst>
                </a:rPr>
                <a:t>”?</a:t>
              </a:r>
              <a:endParaRPr lang="en-US" sz="800" b="1" dirty="0">
                <a:solidFill>
                  <a:srgbClr val="66FF66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sp>
          <p:nvSpPr>
            <p:cNvPr id="159" name="TextBox 158"/>
            <p:cNvSpPr txBox="1"/>
            <p:nvPr/>
          </p:nvSpPr>
          <p:spPr>
            <a:xfrm>
              <a:off x="4724400" y="5930444"/>
              <a:ext cx="1175322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 b="1" dirty="0" smtClean="0"/>
                <a:t>3: </a:t>
              </a:r>
              <a:r>
                <a:rPr lang="en-US" sz="800" b="1" dirty="0" smtClean="0">
                  <a:solidFill>
                    <a:srgbClr val="66FF66"/>
                  </a:solidFill>
                  <a:effectLst>
                    <a:outerShdw blurRad="50800" dist="38100" dir="18900000" algn="bl" rotWithShape="0">
                      <a:prstClr val="black">
                        <a:alpha val="40000"/>
                      </a:prstClr>
                    </a:outerShdw>
                  </a:effectLst>
                </a:rPr>
                <a:t>Who has “</a:t>
              </a:r>
              <a:r>
                <a:rPr lang="en-US" sz="800" b="1" dirty="0" smtClean="0">
                  <a:solidFill>
                    <a:schemeClr val="accent4">
                      <a:lumMod val="75000"/>
                      <a:lumOff val="25000"/>
                    </a:schemeClr>
                  </a:solidFill>
                  <a:effectLst>
                    <a:outerShdw blurRad="50800" dist="38100" dir="18900000" algn="bl" rotWithShape="0">
                      <a:prstClr val="black">
                        <a:alpha val="40000"/>
                      </a:prstClr>
                    </a:outerShdw>
                  </a:effectLst>
                </a:rPr>
                <a:t>/my/file</a:t>
              </a:r>
              <a:r>
                <a:rPr lang="en-US" sz="800" b="1" dirty="0" smtClean="0">
                  <a:solidFill>
                    <a:srgbClr val="66FF66"/>
                  </a:solidFill>
                  <a:effectLst>
                    <a:outerShdw blurRad="50800" dist="38100" dir="18900000" algn="bl" rotWithShape="0">
                      <a:prstClr val="black">
                        <a:alpha val="40000"/>
                      </a:prstClr>
                    </a:outerShdw>
                  </a:effectLst>
                </a:rPr>
                <a:t>”?</a:t>
              </a:r>
              <a:endParaRPr lang="en-US" sz="800" b="1" dirty="0">
                <a:solidFill>
                  <a:srgbClr val="66FF66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sp>
          <p:nvSpPr>
            <p:cNvPr id="160" name="TextBox 159"/>
            <p:cNvSpPr txBox="1"/>
            <p:nvPr/>
          </p:nvSpPr>
          <p:spPr>
            <a:xfrm>
              <a:off x="7391400" y="5930444"/>
              <a:ext cx="1175322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 b="1" dirty="0" smtClean="0"/>
                <a:t>3: </a:t>
              </a:r>
              <a:r>
                <a:rPr lang="en-US" sz="800" b="1" dirty="0" smtClean="0">
                  <a:solidFill>
                    <a:srgbClr val="66FF66"/>
                  </a:solidFill>
                  <a:effectLst>
                    <a:outerShdw blurRad="50800" dist="38100" dir="18900000" algn="bl" rotWithShape="0">
                      <a:prstClr val="black">
                        <a:alpha val="40000"/>
                      </a:prstClr>
                    </a:outerShdw>
                  </a:effectLst>
                </a:rPr>
                <a:t>Who has “</a:t>
              </a:r>
              <a:r>
                <a:rPr lang="en-US" sz="800" b="1" dirty="0" smtClean="0">
                  <a:solidFill>
                    <a:schemeClr val="accent4">
                      <a:lumMod val="75000"/>
                      <a:lumOff val="25000"/>
                    </a:schemeClr>
                  </a:solidFill>
                  <a:effectLst>
                    <a:outerShdw blurRad="50800" dist="38100" dir="18900000" algn="bl" rotWithShape="0">
                      <a:prstClr val="black">
                        <a:alpha val="40000"/>
                      </a:prstClr>
                    </a:outerShdw>
                  </a:effectLst>
                </a:rPr>
                <a:t>/my/file</a:t>
              </a:r>
              <a:r>
                <a:rPr lang="en-US" sz="800" b="1" dirty="0" smtClean="0">
                  <a:solidFill>
                    <a:srgbClr val="66FF66"/>
                  </a:solidFill>
                  <a:effectLst>
                    <a:outerShdw blurRad="50800" dist="38100" dir="18900000" algn="bl" rotWithShape="0">
                      <a:prstClr val="black">
                        <a:alpha val="40000"/>
                      </a:prstClr>
                    </a:outerShdw>
                  </a:effectLst>
                </a:rPr>
                <a:t>”?</a:t>
              </a:r>
              <a:endParaRPr lang="en-US" sz="800" b="1" dirty="0">
                <a:solidFill>
                  <a:srgbClr val="66FF66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</p:grpSp>
      <p:grpSp>
        <p:nvGrpSpPr>
          <p:cNvPr id="182" name="Group 181"/>
          <p:cNvGrpSpPr/>
          <p:nvPr/>
        </p:nvGrpSpPr>
        <p:grpSpPr>
          <a:xfrm>
            <a:off x="1066799" y="2362200"/>
            <a:ext cx="273640" cy="2362200"/>
            <a:chOff x="1066799" y="2971800"/>
            <a:chExt cx="273640" cy="2362200"/>
          </a:xfrm>
        </p:grpSpPr>
        <p:sp>
          <p:nvSpPr>
            <p:cNvPr id="167" name="Right Arrow 166"/>
            <p:cNvSpPr/>
            <p:nvPr/>
          </p:nvSpPr>
          <p:spPr bwMode="auto">
            <a:xfrm rot="5400000">
              <a:off x="22519" y="4016080"/>
              <a:ext cx="2362200" cy="273640"/>
            </a:xfrm>
            <a:prstGeom prst="rightArrow">
              <a:avLst/>
            </a:prstGeom>
            <a:solidFill>
              <a:srgbClr val="F8F8F8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68" name="TextBox 167"/>
            <p:cNvSpPr txBox="1"/>
            <p:nvPr/>
          </p:nvSpPr>
          <p:spPr>
            <a:xfrm rot="5400000">
              <a:off x="593516" y="3992193"/>
              <a:ext cx="12202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b="1" dirty="0" smtClean="0"/>
                <a:t>8:</a:t>
              </a:r>
              <a:r>
                <a:rPr lang="en-US" sz="1000" b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open(“/my/file”)</a:t>
              </a:r>
              <a:endParaRPr lang="en-US" sz="1000" b="1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</p:grpSp>
      <p:grpSp>
        <p:nvGrpSpPr>
          <p:cNvPr id="181" name="Group 180"/>
          <p:cNvGrpSpPr/>
          <p:nvPr/>
        </p:nvGrpSpPr>
        <p:grpSpPr>
          <a:xfrm>
            <a:off x="1835576" y="3101260"/>
            <a:ext cx="5849230" cy="326518"/>
            <a:chOff x="1835576" y="3710860"/>
            <a:chExt cx="5849230" cy="326518"/>
          </a:xfrm>
        </p:grpSpPr>
        <p:sp>
          <p:nvSpPr>
            <p:cNvPr id="64" name="Right Arrow 63"/>
            <p:cNvSpPr/>
            <p:nvPr/>
          </p:nvSpPr>
          <p:spPr bwMode="auto">
            <a:xfrm rot="19715907">
              <a:off x="1835576" y="3723412"/>
              <a:ext cx="2962003" cy="273640"/>
            </a:xfrm>
            <a:prstGeom prst="rightArrow">
              <a:avLst/>
            </a:prstGeom>
            <a:solidFill>
              <a:srgbClr val="66FF66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65" name="Right Arrow 64"/>
            <p:cNvSpPr/>
            <p:nvPr/>
          </p:nvSpPr>
          <p:spPr bwMode="auto">
            <a:xfrm rot="1800000" flipH="1">
              <a:off x="4558598" y="3763738"/>
              <a:ext cx="3126208" cy="273640"/>
            </a:xfrm>
            <a:prstGeom prst="rightArrow">
              <a:avLst/>
            </a:prstGeom>
            <a:solidFill>
              <a:srgbClr val="66FF66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66" name="TextBox 65"/>
            <p:cNvSpPr txBox="1"/>
            <p:nvPr/>
          </p:nvSpPr>
          <p:spPr>
            <a:xfrm rot="19740000">
              <a:off x="2993513" y="3735819"/>
              <a:ext cx="58381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b="1" i="1" dirty="0" smtClean="0">
                  <a:solidFill>
                    <a:schemeClr val="bg1">
                      <a:lumMod val="10000"/>
                    </a:schemeClr>
                  </a:solidFill>
                </a:rPr>
                <a:t>4: </a:t>
              </a:r>
              <a:r>
                <a:rPr lang="en-US" sz="1000" b="1" i="1" dirty="0" smtClean="0">
                  <a:solidFill>
                    <a:schemeClr val="accent4">
                      <a:lumMod val="75000"/>
                      <a:lumOff val="25000"/>
                    </a:schemeClr>
                  </a:solidFill>
                </a:rPr>
                <a:t>I DO!</a:t>
              </a:r>
              <a:endParaRPr lang="en-US" sz="1000" b="1" i="1" dirty="0">
                <a:solidFill>
                  <a:schemeClr val="accent4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67" name="TextBox 66"/>
            <p:cNvSpPr txBox="1"/>
            <p:nvPr/>
          </p:nvSpPr>
          <p:spPr>
            <a:xfrm rot="1800000" flipH="1">
              <a:off x="5737447" y="3710860"/>
              <a:ext cx="58381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b="1" i="1" dirty="0" smtClean="0">
                  <a:solidFill>
                    <a:schemeClr val="bg1">
                      <a:lumMod val="10000"/>
                    </a:schemeClr>
                  </a:solidFill>
                </a:rPr>
                <a:t>4: </a:t>
              </a:r>
              <a:r>
                <a:rPr lang="en-US" sz="1000" b="1" i="1" dirty="0" smtClean="0">
                  <a:solidFill>
                    <a:schemeClr val="accent4">
                      <a:lumMod val="75000"/>
                      <a:lumOff val="25000"/>
                    </a:schemeClr>
                  </a:solidFill>
                </a:rPr>
                <a:t>I DO!</a:t>
              </a:r>
              <a:endParaRPr lang="en-US" sz="1000" b="1" i="1" dirty="0">
                <a:solidFill>
                  <a:schemeClr val="accent4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146" name="Group 52"/>
          <p:cNvGrpSpPr/>
          <p:nvPr/>
        </p:nvGrpSpPr>
        <p:grpSpPr>
          <a:xfrm>
            <a:off x="6629400" y="3944779"/>
            <a:ext cx="914400" cy="322421"/>
            <a:chOff x="3886200" y="3886200"/>
            <a:chExt cx="914400" cy="322421"/>
          </a:xfrm>
        </p:grpSpPr>
        <p:sp>
          <p:nvSpPr>
            <p:cNvPr id="147" name="Cube 146"/>
            <p:cNvSpPr/>
            <p:nvPr/>
          </p:nvSpPr>
          <p:spPr bwMode="auto">
            <a:xfrm>
              <a:off x="3967197" y="3886200"/>
              <a:ext cx="457200" cy="304800"/>
            </a:xfrm>
            <a:prstGeom prst="cube">
              <a:avLst/>
            </a:prstGeom>
            <a:gradFill flip="none" rotWithShape="1">
              <a:gsLst>
                <a:gs pos="0">
                  <a:schemeClr val="accent4">
                    <a:lumMod val="50000"/>
                    <a:lumOff val="50000"/>
                    <a:shade val="30000"/>
                    <a:satMod val="115000"/>
                  </a:schemeClr>
                </a:gs>
                <a:gs pos="50000">
                  <a:schemeClr val="accent4">
                    <a:lumMod val="50000"/>
                    <a:lumOff val="50000"/>
                    <a:shade val="67500"/>
                    <a:satMod val="115000"/>
                  </a:schemeClr>
                </a:gs>
                <a:gs pos="100000">
                  <a:schemeClr val="accent4">
                    <a:lumMod val="50000"/>
                    <a:lumOff val="50000"/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  <a:ln w="9525" cap="flat" cmpd="sng" algn="ctr">
              <a:solidFill>
                <a:schemeClr val="accent6">
                  <a:lumMod val="90000"/>
                  <a:lumOff val="1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48" name="Cube 147"/>
            <p:cNvSpPr/>
            <p:nvPr/>
          </p:nvSpPr>
          <p:spPr bwMode="auto">
            <a:xfrm>
              <a:off x="4343400" y="3886200"/>
              <a:ext cx="457200" cy="304800"/>
            </a:xfrm>
            <a:prstGeom prst="cube">
              <a:avLst/>
            </a:prstGeom>
            <a:gradFill flip="none" rotWithShape="1">
              <a:gsLst>
                <a:gs pos="0">
                  <a:srgbClr val="66FF66">
                    <a:shade val="30000"/>
                    <a:satMod val="115000"/>
                  </a:srgbClr>
                </a:gs>
                <a:gs pos="50000">
                  <a:srgbClr val="66FF66">
                    <a:shade val="67500"/>
                    <a:satMod val="115000"/>
                  </a:srgbClr>
                </a:gs>
                <a:gs pos="100000">
                  <a:srgbClr val="66FF66">
                    <a:shade val="100000"/>
                    <a:satMod val="115000"/>
                  </a:srgbClr>
                </a:gs>
              </a:gsLst>
              <a:lin ang="16200000" scaled="1"/>
              <a:tileRect/>
            </a:gradFill>
            <a:ln w="9525" cap="flat" cmpd="sng" algn="ctr">
              <a:solidFill>
                <a:schemeClr val="bg1">
                  <a:lumMod val="1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49" name="TextBox 148"/>
            <p:cNvSpPr txBox="1"/>
            <p:nvPr/>
          </p:nvSpPr>
          <p:spPr>
            <a:xfrm>
              <a:off x="4267200" y="3962400"/>
              <a:ext cx="53340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b="1" dirty="0" err="1" smtClean="0"/>
                <a:t>cmsd</a:t>
              </a:r>
              <a:endParaRPr lang="en-US" sz="1000" b="1" dirty="0"/>
            </a:p>
          </p:txBody>
        </p:sp>
        <p:sp>
          <p:nvSpPr>
            <p:cNvPr id="150" name="TextBox 149"/>
            <p:cNvSpPr txBox="1"/>
            <p:nvPr/>
          </p:nvSpPr>
          <p:spPr>
            <a:xfrm>
              <a:off x="3886200" y="3962400"/>
              <a:ext cx="542994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b="1" dirty="0" err="1" smtClean="0">
                  <a:solidFill>
                    <a:srgbClr val="FFFFFF"/>
                  </a:solidFill>
                </a:rPr>
                <a:t>xrootd</a:t>
              </a:r>
              <a:endParaRPr lang="en-US" sz="1000" b="1" dirty="0">
                <a:solidFill>
                  <a:srgbClr val="FFFFFF"/>
                </a:solidFill>
              </a:endParaRPr>
            </a:p>
          </p:txBody>
        </p:sp>
      </p:grpSp>
      <p:sp>
        <p:nvSpPr>
          <p:cNvPr id="183" name="TextBox 182"/>
          <p:cNvSpPr txBox="1"/>
          <p:nvPr/>
        </p:nvSpPr>
        <p:spPr>
          <a:xfrm>
            <a:off x="2133600" y="3886200"/>
            <a:ext cx="119616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i="1" dirty="0" smtClean="0"/>
              <a:t>Manager</a:t>
            </a:r>
          </a:p>
          <a:p>
            <a:pPr algn="ctr"/>
            <a:r>
              <a:rPr lang="en-US" sz="800" b="1" i="1" dirty="0" smtClean="0"/>
              <a:t>(a.k.a. Local Redirector)</a:t>
            </a:r>
            <a:endParaRPr lang="en-US" sz="800" b="1" i="1" dirty="0"/>
          </a:p>
        </p:txBody>
      </p:sp>
      <p:sp>
        <p:nvSpPr>
          <p:cNvPr id="184" name="TextBox 183"/>
          <p:cNvSpPr txBox="1"/>
          <p:nvPr/>
        </p:nvSpPr>
        <p:spPr>
          <a:xfrm>
            <a:off x="4800600" y="3886200"/>
            <a:ext cx="119616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i="1" dirty="0" smtClean="0"/>
              <a:t>Manager</a:t>
            </a:r>
          </a:p>
          <a:p>
            <a:pPr algn="ctr"/>
            <a:r>
              <a:rPr lang="en-US" sz="800" b="1" i="1" dirty="0" smtClean="0"/>
              <a:t>(a.k.a. Local Redirector)</a:t>
            </a:r>
            <a:endParaRPr lang="en-US" sz="800" b="1" i="1" dirty="0"/>
          </a:p>
        </p:txBody>
      </p:sp>
      <p:sp>
        <p:nvSpPr>
          <p:cNvPr id="185" name="TextBox 184"/>
          <p:cNvSpPr txBox="1"/>
          <p:nvPr/>
        </p:nvSpPr>
        <p:spPr>
          <a:xfrm>
            <a:off x="7467600" y="3886200"/>
            <a:ext cx="119616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i="1" dirty="0" smtClean="0"/>
              <a:t>Manager</a:t>
            </a:r>
          </a:p>
          <a:p>
            <a:pPr algn="ctr"/>
            <a:r>
              <a:rPr lang="en-US" sz="800" b="1" i="1" dirty="0" smtClean="0"/>
              <a:t>(a.k.a. Local Redirector)</a:t>
            </a:r>
            <a:endParaRPr lang="en-US" sz="800" b="1" i="1" dirty="0"/>
          </a:p>
        </p:txBody>
      </p:sp>
      <p:sp>
        <p:nvSpPr>
          <p:cNvPr id="186" name="Right Brace 185"/>
          <p:cNvSpPr/>
          <p:nvPr/>
        </p:nvSpPr>
        <p:spPr bwMode="auto">
          <a:xfrm rot="5400000">
            <a:off x="4282440" y="1444228"/>
            <a:ext cx="655320" cy="8305800"/>
          </a:xfrm>
          <a:prstGeom prst="rightBrace">
            <a:avLst/>
          </a:prstGeom>
          <a:noFill/>
          <a:ln w="38100" cap="flat" cmpd="sng" algn="ctr">
            <a:solidFill>
              <a:schemeClr val="accent4">
                <a:lumMod val="90000"/>
                <a:lumOff val="1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</a:endParaRPr>
          </a:p>
        </p:txBody>
      </p:sp>
      <p:grpSp>
        <p:nvGrpSpPr>
          <p:cNvPr id="13" name="Group 52"/>
          <p:cNvGrpSpPr/>
          <p:nvPr/>
        </p:nvGrpSpPr>
        <p:grpSpPr>
          <a:xfrm>
            <a:off x="3962400" y="2133600"/>
            <a:ext cx="914400" cy="322421"/>
            <a:chOff x="3886200" y="3886200"/>
            <a:chExt cx="914400" cy="322421"/>
          </a:xfrm>
        </p:grpSpPr>
        <p:sp>
          <p:nvSpPr>
            <p:cNvPr id="55" name="Cube 54"/>
            <p:cNvSpPr/>
            <p:nvPr/>
          </p:nvSpPr>
          <p:spPr bwMode="auto">
            <a:xfrm>
              <a:off x="3967197" y="3886200"/>
              <a:ext cx="457200" cy="304800"/>
            </a:xfrm>
            <a:prstGeom prst="cube">
              <a:avLst/>
            </a:prstGeom>
            <a:gradFill flip="none" rotWithShape="1">
              <a:gsLst>
                <a:gs pos="0">
                  <a:schemeClr val="accent4">
                    <a:lumMod val="50000"/>
                    <a:lumOff val="50000"/>
                    <a:shade val="30000"/>
                    <a:satMod val="115000"/>
                  </a:schemeClr>
                </a:gs>
                <a:gs pos="50000">
                  <a:schemeClr val="accent4">
                    <a:lumMod val="50000"/>
                    <a:lumOff val="50000"/>
                    <a:shade val="67500"/>
                    <a:satMod val="115000"/>
                  </a:schemeClr>
                </a:gs>
                <a:gs pos="100000">
                  <a:schemeClr val="accent4">
                    <a:lumMod val="50000"/>
                    <a:lumOff val="50000"/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  <a:ln w="9525" cap="flat" cmpd="sng" algn="ctr">
              <a:solidFill>
                <a:schemeClr val="accent6">
                  <a:lumMod val="90000"/>
                  <a:lumOff val="1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56" name="Cube 55"/>
            <p:cNvSpPr/>
            <p:nvPr/>
          </p:nvSpPr>
          <p:spPr bwMode="auto">
            <a:xfrm>
              <a:off x="4343400" y="3886200"/>
              <a:ext cx="457200" cy="304800"/>
            </a:xfrm>
            <a:prstGeom prst="cube">
              <a:avLst/>
            </a:prstGeom>
            <a:gradFill flip="none" rotWithShape="1">
              <a:gsLst>
                <a:gs pos="0">
                  <a:srgbClr val="66FF66">
                    <a:shade val="30000"/>
                    <a:satMod val="115000"/>
                  </a:srgbClr>
                </a:gs>
                <a:gs pos="50000">
                  <a:srgbClr val="66FF66">
                    <a:shade val="67500"/>
                    <a:satMod val="115000"/>
                  </a:srgbClr>
                </a:gs>
                <a:gs pos="100000">
                  <a:srgbClr val="66FF66">
                    <a:shade val="100000"/>
                    <a:satMod val="115000"/>
                  </a:srgbClr>
                </a:gs>
              </a:gsLst>
              <a:lin ang="16200000" scaled="1"/>
              <a:tileRect/>
            </a:gradFill>
            <a:ln w="9525" cap="flat" cmpd="sng" algn="ctr">
              <a:solidFill>
                <a:schemeClr val="bg1">
                  <a:lumMod val="1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4267200" y="3962400"/>
              <a:ext cx="53340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b="1" dirty="0" err="1" smtClean="0"/>
                <a:t>cmsd</a:t>
              </a:r>
              <a:endParaRPr lang="en-US" sz="1000" b="1" dirty="0"/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3886200" y="3962400"/>
              <a:ext cx="542994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b="1" dirty="0" err="1" smtClean="0">
                  <a:solidFill>
                    <a:srgbClr val="FFFFFF"/>
                  </a:solidFill>
                </a:rPr>
                <a:t>xrootd</a:t>
              </a:r>
              <a:endParaRPr lang="en-US" sz="1000" b="1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169" name="Group 168"/>
          <p:cNvGrpSpPr/>
          <p:nvPr/>
        </p:nvGrpSpPr>
        <p:grpSpPr>
          <a:xfrm>
            <a:off x="1447800" y="2514600"/>
            <a:ext cx="273640" cy="1447800"/>
            <a:chOff x="1447800" y="3124200"/>
            <a:chExt cx="273640" cy="1447800"/>
          </a:xfrm>
        </p:grpSpPr>
        <p:sp>
          <p:nvSpPr>
            <p:cNvPr id="165" name="Right Arrow 164"/>
            <p:cNvSpPr/>
            <p:nvPr/>
          </p:nvSpPr>
          <p:spPr bwMode="auto">
            <a:xfrm rot="5400000">
              <a:off x="860720" y="3711280"/>
              <a:ext cx="1447800" cy="273640"/>
            </a:xfrm>
            <a:prstGeom prst="rightArrow">
              <a:avLst/>
            </a:prstGeom>
            <a:solidFill>
              <a:srgbClr val="F8F8F8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66" name="TextBox 165"/>
            <p:cNvSpPr txBox="1"/>
            <p:nvPr/>
          </p:nvSpPr>
          <p:spPr>
            <a:xfrm rot="5400000">
              <a:off x="974518" y="3686386"/>
              <a:ext cx="12202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b="1" dirty="0" smtClean="0"/>
                <a:t>6:</a:t>
              </a:r>
              <a:r>
                <a:rPr lang="en-US" sz="1000" b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open(“/my/file”)</a:t>
              </a:r>
              <a:endParaRPr lang="en-US" sz="1000" b="1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</p:grpSp>
      <p:grpSp>
        <p:nvGrpSpPr>
          <p:cNvPr id="170" name="Group 169"/>
          <p:cNvGrpSpPr/>
          <p:nvPr/>
        </p:nvGrpSpPr>
        <p:grpSpPr>
          <a:xfrm>
            <a:off x="1447800" y="2580020"/>
            <a:ext cx="273640" cy="1458580"/>
            <a:chOff x="1143000" y="3124200"/>
            <a:chExt cx="273640" cy="1458580"/>
          </a:xfrm>
        </p:grpSpPr>
        <p:sp>
          <p:nvSpPr>
            <p:cNvPr id="162" name="Right Arrow 161"/>
            <p:cNvSpPr/>
            <p:nvPr/>
          </p:nvSpPr>
          <p:spPr bwMode="auto">
            <a:xfrm rot="5400000" flipH="1">
              <a:off x="550530" y="3716670"/>
              <a:ext cx="1458580" cy="273640"/>
            </a:xfrm>
            <a:prstGeom prst="rightArrow">
              <a:avLst/>
            </a:prstGeom>
            <a:solidFill>
              <a:schemeClr val="tx1">
                <a:lumMod val="50000"/>
                <a:lumOff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63" name="TextBox 162"/>
            <p:cNvSpPr txBox="1"/>
            <p:nvPr/>
          </p:nvSpPr>
          <p:spPr>
            <a:xfrm rot="5400000">
              <a:off x="726624" y="3667093"/>
              <a:ext cx="1106393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b="1" dirty="0" smtClean="0"/>
                <a:t>7:</a:t>
              </a:r>
              <a:r>
                <a:rPr lang="en-US" sz="1000" b="1" dirty="0" smtClean="0">
                  <a:solidFill>
                    <a:schemeClr val="bg1"/>
                  </a:solidFill>
                </a:rPr>
                <a:t> Try open() at A</a:t>
              </a:r>
              <a:endParaRPr lang="en-US" sz="10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41" name="Group 52"/>
          <p:cNvGrpSpPr/>
          <p:nvPr/>
        </p:nvGrpSpPr>
        <p:grpSpPr>
          <a:xfrm>
            <a:off x="1295400" y="3944779"/>
            <a:ext cx="914400" cy="322421"/>
            <a:chOff x="3886200" y="3886200"/>
            <a:chExt cx="914400" cy="322421"/>
          </a:xfrm>
        </p:grpSpPr>
        <p:sp>
          <p:nvSpPr>
            <p:cNvPr id="142" name="Cube 141"/>
            <p:cNvSpPr/>
            <p:nvPr/>
          </p:nvSpPr>
          <p:spPr bwMode="auto">
            <a:xfrm>
              <a:off x="3967197" y="3886200"/>
              <a:ext cx="457200" cy="304800"/>
            </a:xfrm>
            <a:prstGeom prst="cube">
              <a:avLst/>
            </a:prstGeom>
            <a:gradFill flip="none" rotWithShape="1">
              <a:gsLst>
                <a:gs pos="0">
                  <a:schemeClr val="accent4">
                    <a:lumMod val="50000"/>
                    <a:lumOff val="50000"/>
                    <a:shade val="30000"/>
                    <a:satMod val="115000"/>
                  </a:schemeClr>
                </a:gs>
                <a:gs pos="50000">
                  <a:schemeClr val="accent4">
                    <a:lumMod val="50000"/>
                    <a:lumOff val="50000"/>
                    <a:shade val="67500"/>
                    <a:satMod val="115000"/>
                  </a:schemeClr>
                </a:gs>
                <a:gs pos="100000">
                  <a:schemeClr val="accent4">
                    <a:lumMod val="50000"/>
                    <a:lumOff val="50000"/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  <a:ln w="9525" cap="flat" cmpd="sng" algn="ctr">
              <a:solidFill>
                <a:schemeClr val="accent6">
                  <a:lumMod val="90000"/>
                  <a:lumOff val="1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43" name="Cube 142"/>
            <p:cNvSpPr/>
            <p:nvPr/>
          </p:nvSpPr>
          <p:spPr bwMode="auto">
            <a:xfrm>
              <a:off x="4343400" y="3886200"/>
              <a:ext cx="457200" cy="304800"/>
            </a:xfrm>
            <a:prstGeom prst="cube">
              <a:avLst/>
            </a:prstGeom>
            <a:gradFill flip="none" rotWithShape="1">
              <a:gsLst>
                <a:gs pos="0">
                  <a:srgbClr val="66FF66">
                    <a:shade val="30000"/>
                    <a:satMod val="115000"/>
                  </a:srgbClr>
                </a:gs>
                <a:gs pos="50000">
                  <a:srgbClr val="66FF66">
                    <a:shade val="67500"/>
                    <a:satMod val="115000"/>
                  </a:srgbClr>
                </a:gs>
                <a:gs pos="100000">
                  <a:srgbClr val="66FF66">
                    <a:shade val="100000"/>
                    <a:satMod val="115000"/>
                  </a:srgbClr>
                </a:gs>
              </a:gsLst>
              <a:lin ang="16200000" scaled="1"/>
              <a:tileRect/>
            </a:gradFill>
            <a:ln w="9525" cap="flat" cmpd="sng" algn="ctr">
              <a:solidFill>
                <a:schemeClr val="bg1">
                  <a:lumMod val="1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44" name="TextBox 143"/>
            <p:cNvSpPr txBox="1"/>
            <p:nvPr/>
          </p:nvSpPr>
          <p:spPr>
            <a:xfrm>
              <a:off x="4267200" y="3962400"/>
              <a:ext cx="53340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b="1" dirty="0" err="1" smtClean="0"/>
                <a:t>cmsd</a:t>
              </a:r>
              <a:endParaRPr lang="en-US" sz="1000" b="1" dirty="0"/>
            </a:p>
          </p:txBody>
        </p:sp>
        <p:sp>
          <p:nvSpPr>
            <p:cNvPr id="145" name="TextBox 144"/>
            <p:cNvSpPr txBox="1"/>
            <p:nvPr/>
          </p:nvSpPr>
          <p:spPr>
            <a:xfrm>
              <a:off x="3886200" y="3962400"/>
              <a:ext cx="542994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b="1" dirty="0" err="1" smtClean="0">
                  <a:solidFill>
                    <a:srgbClr val="FFFFFF"/>
                  </a:solidFill>
                </a:rPr>
                <a:t>xrootd</a:t>
              </a:r>
              <a:endParaRPr lang="en-US" sz="1000" b="1" dirty="0">
                <a:solidFill>
                  <a:srgbClr val="FFFFFF"/>
                </a:solidFill>
              </a:endParaRPr>
            </a:p>
          </p:txBody>
        </p:sp>
      </p:grpSp>
      <p:sp>
        <p:nvSpPr>
          <p:cNvPr id="51" name="Isosceles Triangle 50"/>
          <p:cNvSpPr/>
          <p:nvPr/>
        </p:nvSpPr>
        <p:spPr bwMode="auto">
          <a:xfrm>
            <a:off x="914400" y="2438400"/>
            <a:ext cx="7391400" cy="1828800"/>
          </a:xfrm>
          <a:prstGeom prst="triangle">
            <a:avLst>
              <a:gd name="adj" fmla="val 50888"/>
            </a:avLst>
          </a:prstGeom>
          <a:solidFill>
            <a:srgbClr val="FFFFE9">
              <a:alpha val="6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4038600" y="3352800"/>
            <a:ext cx="142378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 smtClean="0"/>
              <a:t>2: </a:t>
            </a:r>
            <a:r>
              <a:rPr lang="en-US" sz="1000" b="1" dirty="0" smtClean="0">
                <a:solidFill>
                  <a:srgbClr val="66FF66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Who has “</a:t>
            </a:r>
            <a:r>
              <a:rPr lang="en-US" sz="1000" b="1" dirty="0" smtClean="0">
                <a:solidFill>
                  <a:schemeClr val="accent4">
                    <a:lumMod val="75000"/>
                    <a:lumOff val="25000"/>
                  </a:schemeClr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/my/file</a:t>
            </a:r>
            <a:r>
              <a:rPr lang="en-US" sz="1000" b="1" dirty="0" smtClean="0">
                <a:solidFill>
                  <a:srgbClr val="66FF66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”?</a:t>
            </a:r>
            <a:endParaRPr lang="en-US" sz="1000" b="1" dirty="0">
              <a:solidFill>
                <a:srgbClr val="66FF66"/>
              </a:solidFill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69" name="Smiley Face 68"/>
          <p:cNvSpPr/>
          <p:nvPr/>
        </p:nvSpPr>
        <p:spPr bwMode="auto">
          <a:xfrm>
            <a:off x="1066800" y="1752600"/>
            <a:ext cx="838200" cy="838200"/>
          </a:xfrm>
          <a:prstGeom prst="smileyFace">
            <a:avLst/>
          </a:prstGeom>
          <a:solidFill>
            <a:srgbClr val="F8F8F8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</a:endParaRPr>
          </a:p>
        </p:txBody>
      </p:sp>
      <p:sp>
        <p:nvSpPr>
          <p:cNvPr id="218" name="TextBox 217"/>
          <p:cNvSpPr txBox="1"/>
          <p:nvPr/>
        </p:nvSpPr>
        <p:spPr>
          <a:xfrm>
            <a:off x="3048000" y="3124200"/>
            <a:ext cx="32778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Data is uniformly available</a:t>
            </a:r>
          </a:p>
          <a:p>
            <a:pPr algn="ctr"/>
            <a:r>
              <a:rPr lang="en-US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By federating three distinct sites</a:t>
            </a:r>
            <a:endParaRPr lang="en-US" b="1" i="1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9" name="TextBox 218"/>
          <p:cNvSpPr txBox="1"/>
          <p:nvPr/>
        </p:nvSpPr>
        <p:spPr>
          <a:xfrm>
            <a:off x="2438400" y="5105400"/>
            <a:ext cx="62709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 smtClean="0"/>
              <a:t>/my/file</a:t>
            </a:r>
            <a:endParaRPr lang="en-US" sz="1000" b="1" dirty="0"/>
          </a:p>
        </p:txBody>
      </p:sp>
      <p:grpSp>
        <p:nvGrpSpPr>
          <p:cNvPr id="221" name="Group 220"/>
          <p:cNvGrpSpPr/>
          <p:nvPr/>
        </p:nvGrpSpPr>
        <p:grpSpPr>
          <a:xfrm>
            <a:off x="1447800" y="4267200"/>
            <a:ext cx="5867400" cy="457200"/>
            <a:chOff x="1447800" y="3505200"/>
            <a:chExt cx="5867400" cy="457200"/>
          </a:xfrm>
        </p:grpSpPr>
        <p:cxnSp>
          <p:nvCxnSpPr>
            <p:cNvPr id="222" name="Straight Arrow Connector 221"/>
            <p:cNvCxnSpPr/>
            <p:nvPr/>
          </p:nvCxnSpPr>
          <p:spPr bwMode="auto">
            <a:xfrm flipV="1">
              <a:off x="1447800" y="3505200"/>
              <a:ext cx="495300" cy="457200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rgbClr val="66FF66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223" name="Straight Arrow Connector 222"/>
            <p:cNvCxnSpPr/>
            <p:nvPr/>
          </p:nvCxnSpPr>
          <p:spPr bwMode="auto">
            <a:xfrm flipV="1">
              <a:off x="6819900" y="3505200"/>
              <a:ext cx="495300" cy="457200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rgbClr val="66FF66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224" name="Straight Arrow Connector 223"/>
            <p:cNvCxnSpPr/>
            <p:nvPr/>
          </p:nvCxnSpPr>
          <p:spPr bwMode="auto">
            <a:xfrm flipH="1" flipV="1">
              <a:off x="2057400" y="3505200"/>
              <a:ext cx="495300" cy="457200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rgbClr val="66FF66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</p:grpSp>
      <p:sp>
        <p:nvSpPr>
          <p:cNvPr id="172" name="TextBox 171"/>
          <p:cNvSpPr txBox="1"/>
          <p:nvPr/>
        </p:nvSpPr>
        <p:spPr>
          <a:xfrm>
            <a:off x="5486400" y="5562600"/>
            <a:ext cx="3240695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rgbClr val="66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 exponentially parallel search!</a:t>
            </a:r>
          </a:p>
          <a:p>
            <a:pPr algn="ctr"/>
            <a:r>
              <a:rPr lang="en-US" sz="1200" dirty="0" smtClean="0">
                <a:solidFill>
                  <a:srgbClr val="66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(i.e. O(2</a:t>
            </a:r>
            <a:r>
              <a:rPr lang="en-US" sz="1200" baseline="30000" dirty="0" smtClean="0">
                <a:solidFill>
                  <a:srgbClr val="66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</a:t>
            </a:r>
            <a:r>
              <a:rPr lang="en-US" sz="1200" dirty="0" smtClean="0">
                <a:solidFill>
                  <a:srgbClr val="66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))</a:t>
            </a:r>
            <a:endParaRPr lang="en-US" sz="1200" dirty="0">
              <a:solidFill>
                <a:srgbClr val="66FF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3" name="Rounded Rectangle 202"/>
          <p:cNvSpPr/>
          <p:nvPr/>
        </p:nvSpPr>
        <p:spPr bwMode="auto">
          <a:xfrm>
            <a:off x="5867400" y="1981200"/>
            <a:ext cx="457200" cy="381000"/>
          </a:xfrm>
          <a:prstGeom prst="round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</a:endParaRPr>
          </a:p>
        </p:txBody>
      </p:sp>
      <p:sp>
        <p:nvSpPr>
          <p:cNvPr id="204" name="TextBox 203"/>
          <p:cNvSpPr txBox="1"/>
          <p:nvPr/>
        </p:nvSpPr>
        <p:spPr>
          <a:xfrm>
            <a:off x="3094690" y="5867400"/>
            <a:ext cx="30775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i="1" dirty="0" smtClean="0"/>
              <a:t>Federated Distributed Clusters</a:t>
            </a:r>
            <a:endParaRPr lang="en-US" b="1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2000"/>
                                        <p:tgtEl>
                                          <p:spTgt spid="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1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3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3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0"/>
                            </p:stCondLst>
                            <p:childTnLst>
                              <p:par>
                                <p:cTn id="41" presetID="55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" dur="10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4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7" dur="1000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9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22" presetClass="entr" presetSubtype="1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20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7500"/>
                            </p:stCondLst>
                            <p:childTnLst>
                              <p:par>
                                <p:cTn id="55" presetID="55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6" dur="1000"/>
                                        <p:tgtEl>
                                          <p:spTgt spid="1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/>
                                        <p:tgtEl>
                                          <p:spTgt spid="1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8" dur="10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2000"/>
                                        <p:tgtEl>
                                          <p:spTgt spid="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9500"/>
                            </p:stCondLst>
                            <p:childTnLst>
                              <p:par>
                                <p:cTn id="64" presetID="47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" dur="1000"/>
                                        <p:tgtEl>
                                          <p:spTgt spid="2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/>
                                        <p:tgtEl>
                                          <p:spTgt spid="2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/>
                                        <p:tgtEl>
                                          <p:spTgt spid="2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20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2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8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2000"/>
                            </p:stCondLst>
                            <p:childTnLst>
                              <p:par>
                                <p:cTn id="86" presetID="22" presetClass="entr" presetSubtype="1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8" dur="20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4500"/>
                            </p:stCondLst>
                            <p:childTnLst>
                              <p:par>
                                <p:cTn id="90" presetID="1" presetClass="entr" presetSubtype="0" fill="hold" grpId="0" nodeType="afterEffect" nodePh="1">
                                  <p:stCondLst>
                                    <p:cond delay="500"/>
                                  </p:stCondLst>
                                  <p:endCondLst>
                                    <p:cond evt="begin" delay="0">
                                      <p:tn val="9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5000"/>
                            </p:stCondLst>
                            <p:childTnLst>
                              <p:par>
                                <p:cTn id="9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20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2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97" dur="20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7000"/>
                            </p:stCondLst>
                            <p:childTnLst>
                              <p:par>
                                <p:cTn id="100" presetID="22" presetClass="entr" presetSubtype="1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2" dur="20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9500"/>
                            </p:stCondLst>
                            <p:childTnLst>
                              <p:par>
                                <p:cTn id="104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2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15800"/>
                            </p:stCondLst>
                            <p:childTnLst>
                              <p:par>
                                <p:cTn id="110" presetID="9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1" dur="2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5" dur="2000"/>
                                        <p:tgtEl>
                                          <p:spTgt spid="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0" grpId="0" animBg="1"/>
      <p:bldP spid="80" grpId="0"/>
      <p:bldP spid="81" grpId="0"/>
      <p:bldP spid="82" grpId="0"/>
      <p:bldP spid="51" grpId="0" animBg="1"/>
      <p:bldP spid="51" grpId="1" animBg="1"/>
      <p:bldP spid="79" grpId="0"/>
      <p:bldP spid="79" grpId="1"/>
      <p:bldP spid="69" grpId="0" animBg="1"/>
      <p:bldP spid="218" grpId="0"/>
      <p:bldP spid="172" grpId="0"/>
      <p:bldP spid="203" grpId="0"/>
      <p:bldP spid="20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Federated Distributed Clusters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610600" cy="4343400"/>
          </a:xfrm>
        </p:spPr>
        <p:txBody>
          <a:bodyPr/>
          <a:lstStyle/>
          <a:p>
            <a:pPr>
              <a:lnSpc>
                <a:spcPts val="3200"/>
              </a:lnSpc>
            </a:pPr>
            <a:r>
              <a:rPr lang="en-US" dirty="0" smtClean="0"/>
              <a:t>Unites multiple site-specific data repositories</a:t>
            </a:r>
          </a:p>
          <a:p>
            <a:pPr lvl="1">
              <a:lnSpc>
                <a:spcPts val="3200"/>
              </a:lnSpc>
            </a:pPr>
            <a:r>
              <a:rPr lang="en-US" dirty="0" smtClean="0"/>
              <a:t>Each site enforces its own access rules</a:t>
            </a:r>
          </a:p>
          <a:p>
            <a:pPr lvl="2">
              <a:lnSpc>
                <a:spcPts val="3200"/>
              </a:lnSpc>
            </a:pPr>
            <a:r>
              <a:rPr lang="en-US" dirty="0" smtClean="0"/>
              <a:t>Usable even in the presence of firewalls</a:t>
            </a:r>
          </a:p>
          <a:p>
            <a:pPr>
              <a:lnSpc>
                <a:spcPts val="3200"/>
              </a:lnSpc>
            </a:pPr>
            <a:r>
              <a:rPr lang="en-US" dirty="0" smtClean="0"/>
              <a:t>Scalability increases as more sites join</a:t>
            </a:r>
          </a:p>
          <a:p>
            <a:pPr lvl="1">
              <a:lnSpc>
                <a:spcPts val="3200"/>
              </a:lnSpc>
            </a:pPr>
            <a:r>
              <a:rPr lang="en-US" dirty="0" smtClean="0"/>
              <a:t>Essentially a real-time bit-torrent social model</a:t>
            </a:r>
          </a:p>
          <a:p>
            <a:pPr lvl="2">
              <a:lnSpc>
                <a:spcPts val="3200"/>
              </a:lnSpc>
            </a:pPr>
            <a:r>
              <a:rPr lang="en-US" dirty="0" smtClean="0"/>
              <a:t>Federations are fluid and changeable in real time</a:t>
            </a:r>
          </a:p>
          <a:p>
            <a:pPr lvl="3">
              <a:lnSpc>
                <a:spcPts val="3200"/>
              </a:lnSpc>
            </a:pPr>
            <a:r>
              <a:rPr lang="en-US" dirty="0" smtClean="0"/>
              <a:t>Provide multiple data sources to achieve high transfer rates</a:t>
            </a:r>
          </a:p>
          <a:p>
            <a:pPr>
              <a:lnSpc>
                <a:spcPts val="3200"/>
              </a:lnSpc>
            </a:pPr>
            <a:r>
              <a:rPr lang="en-US" dirty="0" smtClean="0"/>
              <a:t>Increased opportunities for data analysis</a:t>
            </a:r>
          </a:p>
          <a:p>
            <a:pPr lvl="1">
              <a:lnSpc>
                <a:spcPts val="3200"/>
              </a:lnSpc>
            </a:pPr>
            <a:r>
              <a:rPr lang="en-US" dirty="0" smtClean="0"/>
              <a:t>Based on what is </a:t>
            </a:r>
            <a:r>
              <a:rPr lang="en-US" i="1" dirty="0" smtClean="0"/>
              <a:t>actually</a:t>
            </a:r>
            <a:r>
              <a:rPr lang="en-US" dirty="0" smtClean="0"/>
              <a:t> available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Federated Clusters Foster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305800" cy="4343400"/>
          </a:xfrm>
        </p:spPr>
        <p:txBody>
          <a:bodyPr/>
          <a:lstStyle/>
          <a:p>
            <a:pPr>
              <a:lnSpc>
                <a:spcPts val="3200"/>
              </a:lnSpc>
            </a:pPr>
            <a:r>
              <a:rPr lang="en-US" dirty="0" smtClean="0"/>
              <a:t>Resilient analysis</a:t>
            </a:r>
          </a:p>
          <a:p>
            <a:pPr lvl="1">
              <a:lnSpc>
                <a:spcPts val="3200"/>
              </a:lnSpc>
            </a:pPr>
            <a:r>
              <a:rPr lang="en-US" dirty="0" smtClean="0"/>
              <a:t>Fetch the “last” missing file at run-time</a:t>
            </a:r>
          </a:p>
          <a:p>
            <a:pPr lvl="2">
              <a:lnSpc>
                <a:spcPts val="3200"/>
              </a:lnSpc>
            </a:pPr>
            <a:r>
              <a:rPr lang="en-US" dirty="0" smtClean="0"/>
              <a:t>Copy </a:t>
            </a:r>
            <a:r>
              <a:rPr lang="en-US" i="1" dirty="0" smtClean="0"/>
              <a:t>only </a:t>
            </a:r>
            <a:r>
              <a:rPr lang="en-US" i="1" dirty="0" smtClean="0"/>
              <a:t>when </a:t>
            </a:r>
            <a:r>
              <a:rPr lang="en-US" i="1" dirty="0" smtClean="0"/>
              <a:t>necessary</a:t>
            </a:r>
            <a:endParaRPr lang="en-US" i="1" dirty="0" smtClean="0"/>
          </a:p>
          <a:p>
            <a:pPr>
              <a:lnSpc>
                <a:spcPts val="3200"/>
              </a:lnSpc>
            </a:pPr>
            <a:r>
              <a:rPr lang="en-US" dirty="0" smtClean="0"/>
              <a:t>Adaptable analysis</a:t>
            </a:r>
          </a:p>
          <a:p>
            <a:pPr lvl="1">
              <a:lnSpc>
                <a:spcPts val="3200"/>
              </a:lnSpc>
            </a:pPr>
            <a:r>
              <a:rPr lang="en-US" dirty="0" smtClean="0"/>
              <a:t>Cache files where they are needed</a:t>
            </a:r>
          </a:p>
          <a:p>
            <a:pPr lvl="2">
              <a:lnSpc>
                <a:spcPts val="3200"/>
              </a:lnSpc>
            </a:pPr>
            <a:r>
              <a:rPr lang="en-US" dirty="0" smtClean="0"/>
              <a:t>Copy </a:t>
            </a:r>
            <a:r>
              <a:rPr lang="en-US" i="1" dirty="0" smtClean="0"/>
              <a:t>whatever </a:t>
            </a:r>
            <a:r>
              <a:rPr lang="en-US" i="1" dirty="0" smtClean="0"/>
              <a:t>analysis </a:t>
            </a:r>
            <a:r>
              <a:rPr lang="en-US" i="1" dirty="0" smtClean="0"/>
              <a:t>demands</a:t>
            </a:r>
            <a:endParaRPr lang="en-US" i="1" dirty="0" smtClean="0"/>
          </a:p>
          <a:p>
            <a:pPr>
              <a:lnSpc>
                <a:spcPts val="3200"/>
              </a:lnSpc>
            </a:pPr>
            <a:r>
              <a:rPr lang="en-US" dirty="0" smtClean="0"/>
              <a:t>Storage-starved analysis</a:t>
            </a:r>
          </a:p>
          <a:p>
            <a:pPr lvl="1">
              <a:lnSpc>
                <a:spcPts val="3200"/>
              </a:lnSpc>
            </a:pPr>
            <a:r>
              <a:rPr lang="en-US" dirty="0" smtClean="0"/>
              <a:t>Real-time access to data across multiple sites</a:t>
            </a:r>
          </a:p>
          <a:p>
            <a:pPr lvl="2">
              <a:lnSpc>
                <a:spcPts val="3200"/>
              </a:lnSpc>
            </a:pPr>
            <a:r>
              <a:rPr lang="en-US" dirty="0" smtClean="0"/>
              <a:t>Deliver to</a:t>
            </a:r>
            <a:r>
              <a:rPr lang="en-US" dirty="0" smtClean="0"/>
              <a:t> </a:t>
            </a:r>
            <a:r>
              <a:rPr lang="en-US" i="1" dirty="0" smtClean="0"/>
              <a:t>wherever </a:t>
            </a:r>
            <a:r>
              <a:rPr lang="en-US" i="1" dirty="0" smtClean="0"/>
              <a:t>the compute cycles </a:t>
            </a:r>
            <a:r>
              <a:rPr lang="en-US" i="1" dirty="0" smtClean="0"/>
              <a:t>are</a:t>
            </a:r>
            <a:endParaRPr lang="en-US" i="1" dirty="0"/>
          </a:p>
        </p:txBody>
      </p:sp>
      <p:grpSp>
        <p:nvGrpSpPr>
          <p:cNvPr id="8" name="Group 7"/>
          <p:cNvGrpSpPr/>
          <p:nvPr/>
        </p:nvGrpSpPr>
        <p:grpSpPr>
          <a:xfrm>
            <a:off x="533400" y="1828800"/>
            <a:ext cx="8382000" cy="2819400"/>
            <a:chOff x="533400" y="1828800"/>
            <a:chExt cx="8382000" cy="2819400"/>
          </a:xfrm>
        </p:grpSpPr>
        <p:sp>
          <p:nvSpPr>
            <p:cNvPr id="4" name="Rectangle 3"/>
            <p:cNvSpPr/>
            <p:nvPr/>
          </p:nvSpPr>
          <p:spPr bwMode="auto">
            <a:xfrm>
              <a:off x="533400" y="1828800"/>
              <a:ext cx="8382000" cy="2819400"/>
            </a:xfrm>
            <a:prstGeom prst="rect">
              <a:avLst/>
            </a:prstGeom>
            <a:noFill/>
            <a:ln w="19050" cap="flat" cmpd="sng" algn="ctr">
              <a:solidFill>
                <a:srgbClr val="C00000"/>
              </a:solidFill>
              <a:prstDash val="lg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5867400" y="1828800"/>
              <a:ext cx="303422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 smtClean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Copy Data Access Architecture</a:t>
              </a:r>
              <a:endParaRPr lang="en-US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533400" y="4724400"/>
            <a:ext cx="8384746" cy="1447800"/>
            <a:chOff x="533400" y="4724400"/>
            <a:chExt cx="8384746" cy="1447800"/>
          </a:xfrm>
        </p:grpSpPr>
        <p:sp>
          <p:nvSpPr>
            <p:cNvPr id="6" name="Rectangle 5"/>
            <p:cNvSpPr/>
            <p:nvPr/>
          </p:nvSpPr>
          <p:spPr bwMode="auto">
            <a:xfrm>
              <a:off x="533400" y="4724400"/>
              <a:ext cx="8382000" cy="1447800"/>
            </a:xfrm>
            <a:prstGeom prst="rect">
              <a:avLst/>
            </a:prstGeom>
            <a:noFill/>
            <a:ln w="19050" cap="flat" cmpd="sng" algn="ctr">
              <a:solidFill>
                <a:srgbClr val="008000"/>
              </a:solidFill>
              <a:prstDash val="lg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5791200" y="4724400"/>
              <a:ext cx="31269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 smtClean="0">
                  <a:solidFill>
                    <a:srgbClr val="008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Direct Data Access Architecture</a:t>
              </a:r>
              <a:endParaRPr lang="en-US" i="1" dirty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457200" y="3276600"/>
            <a:ext cx="8534400" cy="2971800"/>
            <a:chOff x="457200" y="3276600"/>
            <a:chExt cx="8534400" cy="2971800"/>
          </a:xfrm>
        </p:grpSpPr>
        <p:sp>
          <p:nvSpPr>
            <p:cNvPr id="10" name="Rectangle 9"/>
            <p:cNvSpPr/>
            <p:nvPr/>
          </p:nvSpPr>
          <p:spPr bwMode="auto">
            <a:xfrm>
              <a:off x="457200" y="3276600"/>
              <a:ext cx="8534400" cy="2971800"/>
            </a:xfrm>
            <a:prstGeom prst="rect">
              <a:avLst/>
            </a:prstGeom>
            <a:noFill/>
            <a:ln w="19050" cap="flat" cmpd="sng" algn="ctr">
              <a:solidFill>
                <a:srgbClr val="FFFF00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5754367" y="3276600"/>
              <a:ext cx="323723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Cached Data Access Architecture</a:t>
              </a:r>
              <a:endParaRPr lang="en-US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U-Turn Arrow 232"/>
          <p:cNvSpPr/>
          <p:nvPr/>
        </p:nvSpPr>
        <p:spPr bwMode="auto">
          <a:xfrm flipH="1" flipV="1">
            <a:off x="3505200" y="5638800"/>
            <a:ext cx="2819400" cy="685800"/>
          </a:xfrm>
          <a:prstGeom prst="uturnArrow">
            <a:avLst>
              <a:gd name="adj1" fmla="val 12111"/>
              <a:gd name="adj2" fmla="val 25000"/>
              <a:gd name="adj3" fmla="val 25000"/>
              <a:gd name="adj4" fmla="val 33315"/>
              <a:gd name="adj5" fmla="val 98889"/>
            </a:avLst>
          </a:prstGeom>
          <a:solidFill>
            <a:srgbClr val="0033CC"/>
          </a:solidFill>
          <a:ln w="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</a:endParaRPr>
          </a:p>
        </p:txBody>
      </p:sp>
      <p:sp>
        <p:nvSpPr>
          <p:cNvPr id="235" name="U-Turn Arrow 234"/>
          <p:cNvSpPr/>
          <p:nvPr/>
        </p:nvSpPr>
        <p:spPr bwMode="auto">
          <a:xfrm flipV="1">
            <a:off x="990600" y="5638800"/>
            <a:ext cx="2819400" cy="685800"/>
          </a:xfrm>
          <a:prstGeom prst="uturnArrow">
            <a:avLst>
              <a:gd name="adj1" fmla="val 12111"/>
              <a:gd name="adj2" fmla="val 25000"/>
              <a:gd name="adj3" fmla="val 25000"/>
              <a:gd name="adj4" fmla="val 33315"/>
              <a:gd name="adj5" fmla="val 98889"/>
            </a:avLst>
          </a:prstGeom>
          <a:solidFill>
            <a:srgbClr val="0033CC"/>
          </a:solidFill>
          <a:ln w="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208" name="Straight Arrow Connector 207"/>
          <p:cNvCxnSpPr>
            <a:stCxn id="137" idx="0"/>
            <a:endCxn id="149" idx="2"/>
          </p:cNvCxnSpPr>
          <p:nvPr/>
        </p:nvCxnSpPr>
        <p:spPr bwMode="auto">
          <a:xfrm rot="5400000" flipH="1" flipV="1">
            <a:off x="4347865" y="1956256"/>
            <a:ext cx="295870" cy="49530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FA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10" name="Straight Arrow Connector 209"/>
          <p:cNvCxnSpPr>
            <a:stCxn id="114" idx="0"/>
            <a:endCxn id="149" idx="2"/>
          </p:cNvCxnSpPr>
          <p:nvPr/>
        </p:nvCxnSpPr>
        <p:spPr bwMode="auto">
          <a:xfrm rot="5400000" flipH="1" flipV="1">
            <a:off x="5681365" y="3289756"/>
            <a:ext cx="295870" cy="22860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FA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12" name="Straight Arrow Connector 211"/>
          <p:cNvCxnSpPr>
            <a:stCxn id="129" idx="0"/>
            <a:endCxn id="149" idx="2"/>
          </p:cNvCxnSpPr>
          <p:nvPr/>
        </p:nvCxnSpPr>
        <p:spPr bwMode="auto">
          <a:xfrm rot="16200000" flipV="1">
            <a:off x="7014865" y="4242256"/>
            <a:ext cx="295870" cy="3810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FA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Copy Data Access Architecture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7772400" cy="2057400"/>
          </a:xfrm>
        </p:spPr>
        <p:txBody>
          <a:bodyPr/>
          <a:lstStyle/>
          <a:p>
            <a:pPr>
              <a:lnSpc>
                <a:spcPts val="2400"/>
              </a:lnSpc>
            </a:pPr>
            <a:r>
              <a:rPr lang="en-US" dirty="0" smtClean="0"/>
              <a:t>The built-in </a:t>
            </a:r>
            <a:r>
              <a:rPr lang="en-US" b="1" dirty="0" smtClean="0">
                <a:solidFill>
                  <a:srgbClr val="7030A0"/>
                </a:solidFill>
              </a:rPr>
              <a:t>F</a:t>
            </a:r>
            <a:r>
              <a:rPr lang="en-US" dirty="0" smtClean="0"/>
              <a:t>ile </a:t>
            </a:r>
            <a:r>
              <a:rPr lang="en-US" b="1" dirty="0" smtClean="0">
                <a:solidFill>
                  <a:srgbClr val="7030A0"/>
                </a:solidFill>
              </a:rPr>
              <a:t>R</a:t>
            </a:r>
            <a:r>
              <a:rPr lang="en-US" dirty="0" smtClean="0"/>
              <a:t>esidency </a:t>
            </a:r>
            <a:r>
              <a:rPr lang="en-US" b="1" dirty="0" smtClean="0">
                <a:solidFill>
                  <a:srgbClr val="7030A0"/>
                </a:solidFill>
              </a:rPr>
              <a:t>M</a:t>
            </a:r>
            <a:r>
              <a:rPr lang="en-US" dirty="0" smtClean="0"/>
              <a:t>anager drives</a:t>
            </a:r>
          </a:p>
          <a:p>
            <a:pPr lvl="1">
              <a:lnSpc>
                <a:spcPts val="2400"/>
              </a:lnSpc>
            </a:pPr>
            <a:r>
              <a:rPr lang="en-US" dirty="0" smtClean="0"/>
              <a:t>Copy </a:t>
            </a:r>
            <a:r>
              <a:rPr lang="en-US" dirty="0" smtClean="0"/>
              <a:t>On Fault</a:t>
            </a:r>
          </a:p>
          <a:p>
            <a:pPr lvl="2">
              <a:lnSpc>
                <a:spcPts val="2400"/>
              </a:lnSpc>
            </a:pPr>
            <a:r>
              <a:rPr lang="en-US" dirty="0" smtClean="0"/>
              <a:t>Demand driven (fetch to restore missing file)</a:t>
            </a:r>
          </a:p>
          <a:p>
            <a:pPr lvl="1">
              <a:lnSpc>
                <a:spcPts val="2400"/>
              </a:lnSpc>
            </a:pPr>
            <a:r>
              <a:rPr lang="en-US" dirty="0" smtClean="0"/>
              <a:t>Copy On Request</a:t>
            </a:r>
          </a:p>
          <a:p>
            <a:pPr lvl="2">
              <a:lnSpc>
                <a:spcPts val="2400"/>
              </a:lnSpc>
            </a:pPr>
            <a:r>
              <a:rPr lang="en-US" dirty="0" smtClean="0"/>
              <a:t>Pre-driven (fetch files to be used for analysis)</a:t>
            </a:r>
          </a:p>
        </p:txBody>
      </p:sp>
      <p:sp>
        <p:nvSpPr>
          <p:cNvPr id="4" name="Rectangle 3"/>
          <p:cNvSpPr/>
          <p:nvPr/>
        </p:nvSpPr>
        <p:spPr bwMode="auto">
          <a:xfrm>
            <a:off x="609600" y="4522112"/>
            <a:ext cx="2667000" cy="1600200"/>
          </a:xfrm>
          <a:prstGeom prst="rect">
            <a:avLst/>
          </a:prstGeom>
          <a:noFill/>
          <a:ln w="19050" cap="flat" cmpd="sng" algn="ctr">
            <a:solidFill>
              <a:schemeClr val="bg1">
                <a:lumMod val="25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3352800" y="4522112"/>
            <a:ext cx="2590800" cy="1600200"/>
          </a:xfrm>
          <a:prstGeom prst="rect">
            <a:avLst/>
          </a:prstGeom>
          <a:noFill/>
          <a:ln w="19050" cap="flat" cmpd="sng" algn="ctr">
            <a:solidFill>
              <a:schemeClr val="bg1">
                <a:lumMod val="25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6019800" y="4522112"/>
            <a:ext cx="2590800" cy="1600200"/>
          </a:xfrm>
          <a:prstGeom prst="rect">
            <a:avLst/>
          </a:prstGeom>
          <a:noFill/>
          <a:ln w="19050" cap="flat" cmpd="sng" algn="ctr">
            <a:solidFill>
              <a:schemeClr val="bg1">
                <a:lumMod val="25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</a:endParaRPr>
          </a:p>
        </p:txBody>
      </p:sp>
      <p:grpSp>
        <p:nvGrpSpPr>
          <p:cNvPr id="7" name="Group 191"/>
          <p:cNvGrpSpPr/>
          <p:nvPr/>
        </p:nvGrpSpPr>
        <p:grpSpPr>
          <a:xfrm>
            <a:off x="7924800" y="4979312"/>
            <a:ext cx="490210" cy="825482"/>
            <a:chOff x="7543800" y="2743200"/>
            <a:chExt cx="490210" cy="825482"/>
          </a:xfrm>
        </p:grpSpPr>
        <p:sp>
          <p:nvSpPr>
            <p:cNvPr id="8" name="Right Bracket 7"/>
            <p:cNvSpPr/>
            <p:nvPr/>
          </p:nvSpPr>
          <p:spPr bwMode="auto">
            <a:xfrm>
              <a:off x="7543800" y="2743200"/>
              <a:ext cx="304800" cy="762000"/>
            </a:xfrm>
            <a:prstGeom prst="rightBracket">
              <a:avLst/>
            </a:prstGeom>
            <a:noFill/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7772400" y="2743200"/>
              <a:ext cx="261610" cy="82548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ts val="800"/>
                </a:lnSpc>
              </a:pPr>
              <a:r>
                <a:rPr lang="en-US" sz="1200" b="1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S</a:t>
              </a:r>
            </a:p>
            <a:p>
              <a:pPr algn="ctr">
                <a:lnSpc>
                  <a:spcPts val="800"/>
                </a:lnSpc>
              </a:pPr>
              <a:r>
                <a:rPr lang="en-US" sz="1200" b="1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e</a:t>
              </a:r>
            </a:p>
            <a:p>
              <a:pPr algn="ctr">
                <a:lnSpc>
                  <a:spcPts val="800"/>
                </a:lnSpc>
              </a:pPr>
              <a:r>
                <a:rPr lang="en-US" sz="1200" b="1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r</a:t>
              </a:r>
            </a:p>
            <a:p>
              <a:pPr algn="ctr">
                <a:lnSpc>
                  <a:spcPts val="800"/>
                </a:lnSpc>
              </a:pPr>
              <a:r>
                <a:rPr lang="en-US" sz="1200" b="1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v</a:t>
              </a:r>
            </a:p>
            <a:p>
              <a:pPr algn="ctr">
                <a:lnSpc>
                  <a:spcPts val="800"/>
                </a:lnSpc>
              </a:pPr>
              <a:r>
                <a:rPr lang="en-US" sz="1200" b="1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e</a:t>
              </a:r>
            </a:p>
            <a:p>
              <a:pPr algn="ctr">
                <a:lnSpc>
                  <a:spcPts val="800"/>
                </a:lnSpc>
              </a:pPr>
              <a:r>
                <a:rPr lang="en-US" sz="1200" b="1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r</a:t>
              </a:r>
            </a:p>
            <a:p>
              <a:pPr algn="ctr">
                <a:lnSpc>
                  <a:spcPts val="800"/>
                </a:lnSpc>
              </a:pPr>
              <a:r>
                <a:rPr lang="en-US" sz="1200" b="1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s</a:t>
              </a:r>
              <a:endParaRPr lang="en-US" sz="1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10" name="Group 192"/>
          <p:cNvGrpSpPr/>
          <p:nvPr/>
        </p:nvGrpSpPr>
        <p:grpSpPr>
          <a:xfrm>
            <a:off x="5257800" y="4979312"/>
            <a:ext cx="490210" cy="825482"/>
            <a:chOff x="7543800" y="2743200"/>
            <a:chExt cx="490210" cy="825482"/>
          </a:xfrm>
        </p:grpSpPr>
        <p:sp>
          <p:nvSpPr>
            <p:cNvPr id="11" name="Right Bracket 10"/>
            <p:cNvSpPr/>
            <p:nvPr/>
          </p:nvSpPr>
          <p:spPr bwMode="auto">
            <a:xfrm>
              <a:off x="7543800" y="2743200"/>
              <a:ext cx="304800" cy="762000"/>
            </a:xfrm>
            <a:prstGeom prst="rightBracket">
              <a:avLst/>
            </a:prstGeom>
            <a:noFill/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7772400" y="2743200"/>
              <a:ext cx="261610" cy="82548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ts val="800"/>
                </a:lnSpc>
              </a:pPr>
              <a:r>
                <a:rPr lang="en-US" sz="1200" b="1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S</a:t>
              </a:r>
            </a:p>
            <a:p>
              <a:pPr algn="ctr">
                <a:lnSpc>
                  <a:spcPts val="800"/>
                </a:lnSpc>
              </a:pPr>
              <a:r>
                <a:rPr lang="en-US" sz="1200" b="1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e</a:t>
              </a:r>
            </a:p>
            <a:p>
              <a:pPr algn="ctr">
                <a:lnSpc>
                  <a:spcPts val="800"/>
                </a:lnSpc>
              </a:pPr>
              <a:r>
                <a:rPr lang="en-US" sz="1200" b="1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r</a:t>
              </a:r>
            </a:p>
            <a:p>
              <a:pPr algn="ctr">
                <a:lnSpc>
                  <a:spcPts val="800"/>
                </a:lnSpc>
              </a:pPr>
              <a:r>
                <a:rPr lang="en-US" sz="1200" b="1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v</a:t>
              </a:r>
            </a:p>
            <a:p>
              <a:pPr algn="ctr">
                <a:lnSpc>
                  <a:spcPts val="800"/>
                </a:lnSpc>
              </a:pPr>
              <a:r>
                <a:rPr lang="en-US" sz="1200" b="1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e</a:t>
              </a:r>
            </a:p>
            <a:p>
              <a:pPr algn="ctr">
                <a:lnSpc>
                  <a:spcPts val="800"/>
                </a:lnSpc>
              </a:pPr>
              <a:r>
                <a:rPr lang="en-US" sz="1200" b="1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r</a:t>
              </a:r>
            </a:p>
            <a:p>
              <a:pPr algn="ctr">
                <a:lnSpc>
                  <a:spcPts val="800"/>
                </a:lnSpc>
              </a:pPr>
              <a:r>
                <a:rPr lang="en-US" sz="1200" b="1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s</a:t>
              </a:r>
              <a:endParaRPr lang="en-US" sz="1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13" name="Group 195"/>
          <p:cNvGrpSpPr/>
          <p:nvPr/>
        </p:nvGrpSpPr>
        <p:grpSpPr>
          <a:xfrm>
            <a:off x="2590800" y="4979312"/>
            <a:ext cx="490210" cy="825482"/>
            <a:chOff x="7543800" y="2743200"/>
            <a:chExt cx="490210" cy="825482"/>
          </a:xfrm>
        </p:grpSpPr>
        <p:sp>
          <p:nvSpPr>
            <p:cNvPr id="14" name="Right Bracket 13"/>
            <p:cNvSpPr/>
            <p:nvPr/>
          </p:nvSpPr>
          <p:spPr bwMode="auto">
            <a:xfrm>
              <a:off x="7543800" y="2743200"/>
              <a:ext cx="304800" cy="762000"/>
            </a:xfrm>
            <a:prstGeom prst="rightBracket">
              <a:avLst/>
            </a:prstGeom>
            <a:noFill/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7772400" y="2743200"/>
              <a:ext cx="261610" cy="82548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ts val="800"/>
                </a:lnSpc>
              </a:pPr>
              <a:r>
                <a:rPr lang="en-US" sz="1200" b="1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S</a:t>
              </a:r>
            </a:p>
            <a:p>
              <a:pPr algn="ctr">
                <a:lnSpc>
                  <a:spcPts val="800"/>
                </a:lnSpc>
              </a:pPr>
              <a:r>
                <a:rPr lang="en-US" sz="1200" b="1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e</a:t>
              </a:r>
            </a:p>
            <a:p>
              <a:pPr algn="ctr">
                <a:lnSpc>
                  <a:spcPts val="800"/>
                </a:lnSpc>
              </a:pPr>
              <a:r>
                <a:rPr lang="en-US" sz="1200" b="1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r</a:t>
              </a:r>
            </a:p>
            <a:p>
              <a:pPr algn="ctr">
                <a:lnSpc>
                  <a:spcPts val="800"/>
                </a:lnSpc>
              </a:pPr>
              <a:r>
                <a:rPr lang="en-US" sz="1200" b="1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v</a:t>
              </a:r>
            </a:p>
            <a:p>
              <a:pPr algn="ctr">
                <a:lnSpc>
                  <a:spcPts val="800"/>
                </a:lnSpc>
              </a:pPr>
              <a:r>
                <a:rPr lang="en-US" sz="1200" b="1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e</a:t>
              </a:r>
            </a:p>
            <a:p>
              <a:pPr algn="ctr">
                <a:lnSpc>
                  <a:spcPts val="800"/>
                </a:lnSpc>
              </a:pPr>
              <a:r>
                <a:rPr lang="en-US" sz="1200" b="1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r</a:t>
              </a:r>
            </a:p>
            <a:p>
              <a:pPr algn="ctr">
                <a:lnSpc>
                  <a:spcPts val="800"/>
                </a:lnSpc>
              </a:pPr>
              <a:r>
                <a:rPr lang="en-US" sz="1200" b="1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s</a:t>
              </a:r>
              <a:endParaRPr lang="en-US" sz="1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16" name="Group 211"/>
          <p:cNvGrpSpPr/>
          <p:nvPr/>
        </p:nvGrpSpPr>
        <p:grpSpPr>
          <a:xfrm>
            <a:off x="6781800" y="4887872"/>
            <a:ext cx="1143000" cy="472440"/>
            <a:chOff x="4114800" y="4251960"/>
            <a:chExt cx="1143000" cy="472440"/>
          </a:xfrm>
        </p:grpSpPr>
        <p:cxnSp>
          <p:nvCxnSpPr>
            <p:cNvPr id="17" name="Straight Arrow Connector 16"/>
            <p:cNvCxnSpPr/>
            <p:nvPr/>
          </p:nvCxnSpPr>
          <p:spPr bwMode="auto">
            <a:xfrm rot="16200000" flipV="1">
              <a:off x="4800600" y="4267200"/>
              <a:ext cx="457200" cy="45720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rgbClr val="FFFF00">
                  <a:alpha val="67059"/>
                </a:srgb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8" name="Straight Arrow Connector 17"/>
            <p:cNvCxnSpPr/>
            <p:nvPr/>
          </p:nvCxnSpPr>
          <p:spPr bwMode="auto">
            <a:xfrm rot="5400000" flipH="1" flipV="1">
              <a:off x="4076700" y="4305300"/>
              <a:ext cx="457200" cy="38100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rgbClr val="FFFF00">
                  <a:alpha val="67059"/>
                </a:srgb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9" name="Straight Arrow Connector 18"/>
            <p:cNvCxnSpPr/>
            <p:nvPr/>
          </p:nvCxnSpPr>
          <p:spPr bwMode="auto">
            <a:xfrm rot="5400000" flipH="1" flipV="1">
              <a:off x="4603274" y="4296886"/>
              <a:ext cx="91440" cy="1588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rgbClr val="FFFF00">
                  <a:alpha val="67059"/>
                </a:srgb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20" name="Group 206"/>
          <p:cNvGrpSpPr/>
          <p:nvPr/>
        </p:nvGrpSpPr>
        <p:grpSpPr>
          <a:xfrm>
            <a:off x="4114800" y="4887872"/>
            <a:ext cx="1143000" cy="472440"/>
            <a:chOff x="4114800" y="4251960"/>
            <a:chExt cx="1143000" cy="472440"/>
          </a:xfrm>
        </p:grpSpPr>
        <p:cxnSp>
          <p:nvCxnSpPr>
            <p:cNvPr id="21" name="Straight Arrow Connector 20"/>
            <p:cNvCxnSpPr/>
            <p:nvPr/>
          </p:nvCxnSpPr>
          <p:spPr bwMode="auto">
            <a:xfrm rot="16200000" flipV="1">
              <a:off x="4800600" y="4267200"/>
              <a:ext cx="457200" cy="45720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rgbClr val="FFFF00">
                  <a:alpha val="67059"/>
                </a:srgb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2" name="Straight Arrow Connector 21"/>
            <p:cNvCxnSpPr/>
            <p:nvPr/>
          </p:nvCxnSpPr>
          <p:spPr bwMode="auto">
            <a:xfrm rot="5400000" flipH="1" flipV="1">
              <a:off x="4076700" y="4305300"/>
              <a:ext cx="457200" cy="38100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rgbClr val="FFFF00">
                  <a:alpha val="67059"/>
                </a:srgb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3" name="Straight Arrow Connector 22"/>
            <p:cNvCxnSpPr/>
            <p:nvPr/>
          </p:nvCxnSpPr>
          <p:spPr bwMode="auto">
            <a:xfrm rot="5400000" flipH="1" flipV="1">
              <a:off x="4603274" y="4296886"/>
              <a:ext cx="91440" cy="1588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rgbClr val="FFFF00">
                  <a:alpha val="67059"/>
                </a:srgb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24" name="Group 207"/>
          <p:cNvGrpSpPr/>
          <p:nvPr/>
        </p:nvGrpSpPr>
        <p:grpSpPr>
          <a:xfrm>
            <a:off x="1447800" y="4887872"/>
            <a:ext cx="1143000" cy="472440"/>
            <a:chOff x="4114800" y="4251960"/>
            <a:chExt cx="1143000" cy="472440"/>
          </a:xfrm>
        </p:grpSpPr>
        <p:cxnSp>
          <p:nvCxnSpPr>
            <p:cNvPr id="25" name="Straight Arrow Connector 24"/>
            <p:cNvCxnSpPr/>
            <p:nvPr/>
          </p:nvCxnSpPr>
          <p:spPr bwMode="auto">
            <a:xfrm rot="16200000" flipV="1">
              <a:off x="4800600" y="4267200"/>
              <a:ext cx="457200" cy="45720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rgbClr val="FFFF00">
                  <a:alpha val="67059"/>
                </a:srgb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6" name="Straight Arrow Connector 25"/>
            <p:cNvCxnSpPr/>
            <p:nvPr/>
          </p:nvCxnSpPr>
          <p:spPr bwMode="auto">
            <a:xfrm rot="5400000" flipH="1" flipV="1">
              <a:off x="4076700" y="4305300"/>
              <a:ext cx="457200" cy="38100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rgbClr val="FFFF00">
                  <a:alpha val="67059"/>
                </a:srgb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7" name="Straight Arrow Connector 26"/>
            <p:cNvCxnSpPr/>
            <p:nvPr/>
          </p:nvCxnSpPr>
          <p:spPr bwMode="auto">
            <a:xfrm rot="5400000" flipH="1" flipV="1">
              <a:off x="4603274" y="4296886"/>
              <a:ext cx="91440" cy="1588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rgbClr val="FFFF00">
                  <a:alpha val="67059"/>
                </a:srgb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28" name="Group 53"/>
          <p:cNvGrpSpPr/>
          <p:nvPr/>
        </p:nvGrpSpPr>
        <p:grpSpPr>
          <a:xfrm>
            <a:off x="762000" y="4979312"/>
            <a:ext cx="2057400" cy="1008221"/>
            <a:chOff x="762000" y="4953000"/>
            <a:chExt cx="2057400" cy="1008221"/>
          </a:xfrm>
        </p:grpSpPr>
        <p:sp>
          <p:nvSpPr>
            <p:cNvPr id="29" name="TextBox 28"/>
            <p:cNvSpPr txBox="1"/>
            <p:nvPr/>
          </p:nvSpPr>
          <p:spPr>
            <a:xfrm>
              <a:off x="1066800" y="5715000"/>
              <a:ext cx="30480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b="1" dirty="0" smtClean="0"/>
                <a:t>A</a:t>
              </a:r>
              <a:endParaRPr lang="en-US" sz="1000" b="1" dirty="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2209800" y="5715000"/>
              <a:ext cx="30480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b="1" dirty="0" smtClean="0"/>
                <a:t>B</a:t>
              </a:r>
              <a:endParaRPr lang="en-US" sz="1000" b="1" dirty="0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1676400" y="5334000"/>
              <a:ext cx="30480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b="1" dirty="0" smtClean="0"/>
                <a:t>C</a:t>
              </a:r>
              <a:endParaRPr lang="en-US" sz="1000" b="1" dirty="0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1277905" y="5715000"/>
              <a:ext cx="627095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b="1" dirty="0" smtClean="0"/>
                <a:t>/my/file</a:t>
              </a:r>
              <a:endParaRPr lang="en-US" sz="1000" b="1" dirty="0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1887505" y="5334000"/>
              <a:ext cx="627095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b="1" dirty="0" smtClean="0"/>
                <a:t>/my/file</a:t>
              </a:r>
              <a:endParaRPr lang="en-US" sz="1000" b="1" dirty="0"/>
            </a:p>
          </p:txBody>
        </p:sp>
        <p:grpSp>
          <p:nvGrpSpPr>
            <p:cNvPr id="34" name="Group 35"/>
            <p:cNvGrpSpPr/>
            <p:nvPr/>
          </p:nvGrpSpPr>
          <p:grpSpPr>
            <a:xfrm>
              <a:off x="762000" y="5334000"/>
              <a:ext cx="914400" cy="609600"/>
              <a:chOff x="3886200" y="3886200"/>
              <a:chExt cx="914400" cy="609600"/>
            </a:xfrm>
          </p:grpSpPr>
          <p:grpSp>
            <p:nvGrpSpPr>
              <p:cNvPr id="49" name="Group 34"/>
              <p:cNvGrpSpPr/>
              <p:nvPr/>
            </p:nvGrpSpPr>
            <p:grpSpPr>
              <a:xfrm>
                <a:off x="3886200" y="3886200"/>
                <a:ext cx="914400" cy="322421"/>
                <a:chOff x="3886200" y="3886200"/>
                <a:chExt cx="914400" cy="322421"/>
              </a:xfrm>
            </p:grpSpPr>
            <p:sp>
              <p:nvSpPr>
                <p:cNvPr id="51" name="Cube 50"/>
                <p:cNvSpPr/>
                <p:nvPr/>
              </p:nvSpPr>
              <p:spPr bwMode="auto">
                <a:xfrm>
                  <a:off x="3967197" y="3886200"/>
                  <a:ext cx="457200" cy="304800"/>
                </a:xfrm>
                <a:prstGeom prst="cube">
                  <a:avLst/>
                </a:prstGeom>
                <a:gradFill flip="none" rotWithShape="1">
                  <a:gsLst>
                    <a:gs pos="0">
                      <a:schemeClr val="accent4">
                        <a:lumMod val="50000"/>
                        <a:lumOff val="50000"/>
                        <a:shade val="30000"/>
                        <a:satMod val="115000"/>
                      </a:schemeClr>
                    </a:gs>
                    <a:gs pos="50000">
                      <a:schemeClr val="accent4">
                        <a:lumMod val="50000"/>
                        <a:lumOff val="50000"/>
                        <a:shade val="67500"/>
                        <a:satMod val="115000"/>
                      </a:schemeClr>
                    </a:gs>
                    <a:gs pos="100000">
                      <a:schemeClr val="accent4">
                        <a:lumMod val="50000"/>
                        <a:lumOff val="50000"/>
                        <a:shade val="100000"/>
                        <a:satMod val="115000"/>
                      </a:schemeClr>
                    </a:gs>
                  </a:gsLst>
                  <a:lin ang="16200000" scaled="1"/>
                  <a:tileRect/>
                </a:gradFill>
                <a:ln w="9525" cap="flat" cmpd="sng" algn="ctr">
                  <a:solidFill>
                    <a:schemeClr val="accent6">
                      <a:lumMod val="90000"/>
                      <a:lumOff val="1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</a:endParaRPr>
                </a:p>
              </p:txBody>
            </p:sp>
            <p:sp>
              <p:nvSpPr>
                <p:cNvPr id="52" name="Cube 51"/>
                <p:cNvSpPr/>
                <p:nvPr/>
              </p:nvSpPr>
              <p:spPr bwMode="auto">
                <a:xfrm>
                  <a:off x="4343400" y="3886200"/>
                  <a:ext cx="457200" cy="304800"/>
                </a:xfrm>
                <a:prstGeom prst="cube">
                  <a:avLst/>
                </a:prstGeom>
                <a:gradFill flip="none" rotWithShape="1">
                  <a:gsLst>
                    <a:gs pos="0">
                      <a:srgbClr val="66FF66">
                        <a:shade val="30000"/>
                        <a:satMod val="115000"/>
                      </a:srgbClr>
                    </a:gs>
                    <a:gs pos="50000">
                      <a:srgbClr val="66FF66">
                        <a:shade val="67500"/>
                        <a:satMod val="115000"/>
                      </a:srgbClr>
                    </a:gs>
                    <a:gs pos="100000">
                      <a:srgbClr val="66FF66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ln w="9525" cap="flat" cmpd="sng" algn="ctr">
                  <a:solidFill>
                    <a:schemeClr val="bg1">
                      <a:lumMod val="1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</a:endParaRPr>
                </a:p>
              </p:txBody>
            </p:sp>
            <p:sp>
              <p:nvSpPr>
                <p:cNvPr id="53" name="TextBox 52"/>
                <p:cNvSpPr txBox="1"/>
                <p:nvPr/>
              </p:nvSpPr>
              <p:spPr>
                <a:xfrm>
                  <a:off x="4267200" y="3962400"/>
                  <a:ext cx="533400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000" b="1" dirty="0" err="1" smtClean="0"/>
                    <a:t>cmsd</a:t>
                  </a:r>
                  <a:endParaRPr lang="en-US" sz="1000" b="1" dirty="0"/>
                </a:p>
              </p:txBody>
            </p:sp>
            <p:sp>
              <p:nvSpPr>
                <p:cNvPr id="54" name="TextBox 53"/>
                <p:cNvSpPr txBox="1"/>
                <p:nvPr/>
              </p:nvSpPr>
              <p:spPr>
                <a:xfrm>
                  <a:off x="3886200" y="3962400"/>
                  <a:ext cx="542994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000" b="1" dirty="0" err="1" smtClean="0">
                      <a:solidFill>
                        <a:srgbClr val="FFFFFF"/>
                      </a:solidFill>
                    </a:rPr>
                    <a:t>xrootd</a:t>
                  </a:r>
                  <a:endParaRPr lang="en-US" sz="1000" b="1" dirty="0">
                    <a:solidFill>
                      <a:srgbClr val="FFFFFF"/>
                    </a:solidFill>
                  </a:endParaRPr>
                </a:p>
              </p:txBody>
            </p:sp>
          </p:grpSp>
          <p:sp>
            <p:nvSpPr>
              <p:cNvPr id="50" name="Flowchart: Magnetic Disk 33"/>
              <p:cNvSpPr/>
              <p:nvPr/>
            </p:nvSpPr>
            <p:spPr bwMode="auto">
              <a:xfrm>
                <a:off x="4229100" y="4267200"/>
                <a:ext cx="228600" cy="228600"/>
              </a:xfrm>
              <a:prstGeom prst="flowChartMagneticDisk">
                <a:avLst/>
              </a:prstGeom>
              <a:gradFill flip="none" rotWithShape="1">
                <a:gsLst>
                  <a:gs pos="0">
                    <a:srgbClr val="FFFA00">
                      <a:shade val="30000"/>
                      <a:satMod val="115000"/>
                    </a:srgbClr>
                  </a:gs>
                  <a:gs pos="50000">
                    <a:srgbClr val="FFFA00">
                      <a:shade val="67500"/>
                      <a:satMod val="115000"/>
                    </a:srgbClr>
                  </a:gs>
                  <a:gs pos="100000">
                    <a:srgbClr val="FFFA00">
                      <a:shade val="100000"/>
                      <a:satMod val="115000"/>
                    </a:srgbClr>
                  </a:gs>
                </a:gsLst>
                <a:lin ang="16200000" scaled="1"/>
                <a:tileRect/>
              </a:gradFill>
              <a:ln w="9525" cap="flat" cmpd="sng" algn="ctr">
                <a:solidFill>
                  <a:schemeClr val="bg1">
                    <a:lumMod val="1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</a:endParaRPr>
              </a:p>
            </p:txBody>
          </p:sp>
        </p:grpSp>
        <p:grpSp>
          <p:nvGrpSpPr>
            <p:cNvPr id="35" name="Group 36"/>
            <p:cNvGrpSpPr/>
            <p:nvPr/>
          </p:nvGrpSpPr>
          <p:grpSpPr>
            <a:xfrm>
              <a:off x="1905000" y="5334000"/>
              <a:ext cx="914400" cy="609600"/>
              <a:chOff x="3886200" y="3886200"/>
              <a:chExt cx="914400" cy="609600"/>
            </a:xfrm>
          </p:grpSpPr>
          <p:grpSp>
            <p:nvGrpSpPr>
              <p:cNvPr id="43" name="Group 37"/>
              <p:cNvGrpSpPr/>
              <p:nvPr/>
            </p:nvGrpSpPr>
            <p:grpSpPr>
              <a:xfrm>
                <a:off x="3886200" y="3886200"/>
                <a:ext cx="914400" cy="322421"/>
                <a:chOff x="3886200" y="3886200"/>
                <a:chExt cx="914400" cy="322421"/>
              </a:xfrm>
            </p:grpSpPr>
            <p:sp>
              <p:nvSpPr>
                <p:cNvPr id="45" name="Cube 44"/>
                <p:cNvSpPr/>
                <p:nvPr/>
              </p:nvSpPr>
              <p:spPr bwMode="auto">
                <a:xfrm>
                  <a:off x="3967197" y="3886200"/>
                  <a:ext cx="457200" cy="304800"/>
                </a:xfrm>
                <a:prstGeom prst="cube">
                  <a:avLst/>
                </a:prstGeom>
                <a:gradFill flip="none" rotWithShape="1">
                  <a:gsLst>
                    <a:gs pos="0">
                      <a:schemeClr val="accent4">
                        <a:lumMod val="50000"/>
                        <a:lumOff val="50000"/>
                        <a:shade val="30000"/>
                        <a:satMod val="115000"/>
                      </a:schemeClr>
                    </a:gs>
                    <a:gs pos="50000">
                      <a:schemeClr val="accent4">
                        <a:lumMod val="50000"/>
                        <a:lumOff val="50000"/>
                        <a:shade val="67500"/>
                        <a:satMod val="115000"/>
                      </a:schemeClr>
                    </a:gs>
                    <a:gs pos="100000">
                      <a:schemeClr val="accent4">
                        <a:lumMod val="50000"/>
                        <a:lumOff val="50000"/>
                        <a:shade val="100000"/>
                        <a:satMod val="115000"/>
                      </a:schemeClr>
                    </a:gs>
                  </a:gsLst>
                  <a:lin ang="16200000" scaled="1"/>
                  <a:tileRect/>
                </a:gradFill>
                <a:ln w="9525" cap="flat" cmpd="sng" algn="ctr">
                  <a:solidFill>
                    <a:schemeClr val="accent6">
                      <a:lumMod val="90000"/>
                      <a:lumOff val="1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</a:endParaRPr>
                </a:p>
              </p:txBody>
            </p:sp>
            <p:sp>
              <p:nvSpPr>
                <p:cNvPr id="46" name="Cube 40"/>
                <p:cNvSpPr/>
                <p:nvPr/>
              </p:nvSpPr>
              <p:spPr bwMode="auto">
                <a:xfrm>
                  <a:off x="4343400" y="3886200"/>
                  <a:ext cx="457200" cy="304800"/>
                </a:xfrm>
                <a:prstGeom prst="cube">
                  <a:avLst/>
                </a:prstGeom>
                <a:gradFill flip="none" rotWithShape="1">
                  <a:gsLst>
                    <a:gs pos="0">
                      <a:srgbClr val="66FF66">
                        <a:shade val="30000"/>
                        <a:satMod val="115000"/>
                      </a:srgbClr>
                    </a:gs>
                    <a:gs pos="50000">
                      <a:srgbClr val="66FF66">
                        <a:shade val="67500"/>
                        <a:satMod val="115000"/>
                      </a:srgbClr>
                    </a:gs>
                    <a:gs pos="100000">
                      <a:srgbClr val="66FF66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ln w="9525" cap="flat" cmpd="sng" algn="ctr">
                  <a:solidFill>
                    <a:schemeClr val="bg1">
                      <a:lumMod val="1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</a:endParaRPr>
                </a:p>
              </p:txBody>
            </p:sp>
            <p:sp>
              <p:nvSpPr>
                <p:cNvPr id="47" name="TextBox 46"/>
                <p:cNvSpPr txBox="1"/>
                <p:nvPr/>
              </p:nvSpPr>
              <p:spPr>
                <a:xfrm>
                  <a:off x="4267200" y="3962400"/>
                  <a:ext cx="533400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000" b="1" dirty="0" err="1" smtClean="0"/>
                    <a:t>cmsd</a:t>
                  </a:r>
                  <a:endParaRPr lang="en-US" sz="1000" b="1" dirty="0"/>
                </a:p>
              </p:txBody>
            </p:sp>
            <p:sp>
              <p:nvSpPr>
                <p:cNvPr id="48" name="TextBox 47"/>
                <p:cNvSpPr txBox="1"/>
                <p:nvPr/>
              </p:nvSpPr>
              <p:spPr>
                <a:xfrm>
                  <a:off x="3886200" y="3962400"/>
                  <a:ext cx="542994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000" b="1" dirty="0" err="1" smtClean="0">
                      <a:solidFill>
                        <a:srgbClr val="FFFFFF"/>
                      </a:solidFill>
                    </a:rPr>
                    <a:t>xrootd</a:t>
                  </a:r>
                  <a:endParaRPr lang="en-US" sz="1000" b="1" dirty="0">
                    <a:solidFill>
                      <a:srgbClr val="FFFFFF"/>
                    </a:solidFill>
                  </a:endParaRPr>
                </a:p>
              </p:txBody>
            </p:sp>
          </p:grpSp>
          <p:sp>
            <p:nvSpPr>
              <p:cNvPr id="44" name="Flowchart: Magnetic Disk 43"/>
              <p:cNvSpPr/>
              <p:nvPr/>
            </p:nvSpPr>
            <p:spPr bwMode="auto">
              <a:xfrm>
                <a:off x="4229100" y="4267200"/>
                <a:ext cx="228600" cy="228600"/>
              </a:xfrm>
              <a:prstGeom prst="flowChartMagneticDisk">
                <a:avLst/>
              </a:prstGeom>
              <a:gradFill flip="none" rotWithShape="1">
                <a:gsLst>
                  <a:gs pos="0">
                    <a:srgbClr val="FFFA00">
                      <a:shade val="30000"/>
                      <a:satMod val="115000"/>
                    </a:srgbClr>
                  </a:gs>
                  <a:gs pos="50000">
                    <a:srgbClr val="FFFA00">
                      <a:shade val="67500"/>
                      <a:satMod val="115000"/>
                    </a:srgbClr>
                  </a:gs>
                  <a:gs pos="100000">
                    <a:srgbClr val="FFFA00">
                      <a:shade val="100000"/>
                      <a:satMod val="115000"/>
                    </a:srgbClr>
                  </a:gs>
                </a:gsLst>
                <a:lin ang="16200000" scaled="1"/>
                <a:tileRect/>
              </a:gradFill>
              <a:ln w="9525" cap="flat" cmpd="sng" algn="ctr">
                <a:solidFill>
                  <a:schemeClr val="bg1">
                    <a:lumMod val="1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</a:endParaRPr>
              </a:p>
            </p:txBody>
          </p:sp>
        </p:grpSp>
        <p:grpSp>
          <p:nvGrpSpPr>
            <p:cNvPr id="36" name="Group 43"/>
            <p:cNvGrpSpPr/>
            <p:nvPr/>
          </p:nvGrpSpPr>
          <p:grpSpPr>
            <a:xfrm>
              <a:off x="1371600" y="4953000"/>
              <a:ext cx="914400" cy="609600"/>
              <a:chOff x="3886200" y="3886200"/>
              <a:chExt cx="914400" cy="609600"/>
            </a:xfrm>
          </p:grpSpPr>
          <p:grpSp>
            <p:nvGrpSpPr>
              <p:cNvPr id="37" name="Group 44"/>
              <p:cNvGrpSpPr/>
              <p:nvPr/>
            </p:nvGrpSpPr>
            <p:grpSpPr>
              <a:xfrm>
                <a:off x="3886200" y="3886200"/>
                <a:ext cx="914400" cy="322421"/>
                <a:chOff x="3886200" y="3886200"/>
                <a:chExt cx="914400" cy="322421"/>
              </a:xfrm>
            </p:grpSpPr>
            <p:sp>
              <p:nvSpPr>
                <p:cNvPr id="39" name="Cube 38"/>
                <p:cNvSpPr/>
                <p:nvPr/>
              </p:nvSpPr>
              <p:spPr bwMode="auto">
                <a:xfrm>
                  <a:off x="3967197" y="3886200"/>
                  <a:ext cx="457200" cy="304800"/>
                </a:xfrm>
                <a:prstGeom prst="cube">
                  <a:avLst/>
                </a:prstGeom>
                <a:gradFill flip="none" rotWithShape="1">
                  <a:gsLst>
                    <a:gs pos="0">
                      <a:schemeClr val="accent4">
                        <a:lumMod val="50000"/>
                        <a:lumOff val="50000"/>
                        <a:shade val="30000"/>
                        <a:satMod val="115000"/>
                      </a:schemeClr>
                    </a:gs>
                    <a:gs pos="50000">
                      <a:schemeClr val="accent4">
                        <a:lumMod val="50000"/>
                        <a:lumOff val="50000"/>
                        <a:shade val="67500"/>
                        <a:satMod val="115000"/>
                      </a:schemeClr>
                    </a:gs>
                    <a:gs pos="100000">
                      <a:schemeClr val="accent4">
                        <a:lumMod val="50000"/>
                        <a:lumOff val="50000"/>
                        <a:shade val="100000"/>
                        <a:satMod val="115000"/>
                      </a:schemeClr>
                    </a:gs>
                  </a:gsLst>
                  <a:lin ang="16200000" scaled="1"/>
                  <a:tileRect/>
                </a:gradFill>
                <a:ln w="9525" cap="flat" cmpd="sng" algn="ctr">
                  <a:solidFill>
                    <a:schemeClr val="accent6">
                      <a:lumMod val="90000"/>
                      <a:lumOff val="1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</a:endParaRPr>
                </a:p>
              </p:txBody>
            </p:sp>
            <p:sp>
              <p:nvSpPr>
                <p:cNvPr id="40" name="Cube 39"/>
                <p:cNvSpPr/>
                <p:nvPr/>
              </p:nvSpPr>
              <p:spPr bwMode="auto">
                <a:xfrm>
                  <a:off x="4343400" y="3886200"/>
                  <a:ext cx="457200" cy="304800"/>
                </a:xfrm>
                <a:prstGeom prst="cube">
                  <a:avLst/>
                </a:prstGeom>
                <a:gradFill flip="none" rotWithShape="1">
                  <a:gsLst>
                    <a:gs pos="0">
                      <a:srgbClr val="66FF66">
                        <a:shade val="30000"/>
                        <a:satMod val="115000"/>
                      </a:srgbClr>
                    </a:gs>
                    <a:gs pos="50000">
                      <a:srgbClr val="66FF66">
                        <a:shade val="67500"/>
                        <a:satMod val="115000"/>
                      </a:srgbClr>
                    </a:gs>
                    <a:gs pos="100000">
                      <a:srgbClr val="66FF66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ln w="9525" cap="flat" cmpd="sng" algn="ctr">
                  <a:solidFill>
                    <a:schemeClr val="bg1">
                      <a:lumMod val="1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</a:endParaRPr>
                </a:p>
              </p:txBody>
            </p:sp>
            <p:sp>
              <p:nvSpPr>
                <p:cNvPr id="41" name="TextBox 40"/>
                <p:cNvSpPr txBox="1"/>
                <p:nvPr/>
              </p:nvSpPr>
              <p:spPr>
                <a:xfrm>
                  <a:off x="4267200" y="3962400"/>
                  <a:ext cx="533400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000" b="1" dirty="0" err="1" smtClean="0"/>
                    <a:t>cmsd</a:t>
                  </a:r>
                  <a:endParaRPr lang="en-US" sz="1000" b="1" dirty="0"/>
                </a:p>
              </p:txBody>
            </p:sp>
            <p:sp>
              <p:nvSpPr>
                <p:cNvPr id="42" name="TextBox 41"/>
                <p:cNvSpPr txBox="1"/>
                <p:nvPr/>
              </p:nvSpPr>
              <p:spPr>
                <a:xfrm>
                  <a:off x="3886200" y="3962400"/>
                  <a:ext cx="542994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000" b="1" dirty="0" err="1" smtClean="0">
                      <a:solidFill>
                        <a:srgbClr val="FFFFFF"/>
                      </a:solidFill>
                    </a:rPr>
                    <a:t>xrootd</a:t>
                  </a:r>
                  <a:endParaRPr lang="en-US" sz="1000" b="1" dirty="0">
                    <a:solidFill>
                      <a:srgbClr val="FFFFFF"/>
                    </a:solidFill>
                  </a:endParaRPr>
                </a:p>
              </p:txBody>
            </p:sp>
          </p:grpSp>
          <p:sp>
            <p:nvSpPr>
              <p:cNvPr id="38" name="Flowchart: Magnetic Disk 37"/>
              <p:cNvSpPr/>
              <p:nvPr/>
            </p:nvSpPr>
            <p:spPr bwMode="auto">
              <a:xfrm>
                <a:off x="4229100" y="4267200"/>
                <a:ext cx="228600" cy="228600"/>
              </a:xfrm>
              <a:prstGeom prst="flowChartMagneticDisk">
                <a:avLst/>
              </a:prstGeom>
              <a:gradFill flip="none" rotWithShape="1">
                <a:gsLst>
                  <a:gs pos="0">
                    <a:srgbClr val="FFFA00">
                      <a:shade val="30000"/>
                      <a:satMod val="115000"/>
                    </a:srgbClr>
                  </a:gs>
                  <a:gs pos="50000">
                    <a:srgbClr val="FFFA00">
                      <a:shade val="67500"/>
                      <a:satMod val="115000"/>
                    </a:srgbClr>
                  </a:gs>
                  <a:gs pos="100000">
                    <a:srgbClr val="FFFA00">
                      <a:shade val="100000"/>
                      <a:satMod val="115000"/>
                    </a:srgbClr>
                  </a:gs>
                </a:gsLst>
                <a:lin ang="16200000" scaled="1"/>
                <a:tileRect/>
              </a:gradFill>
              <a:ln w="9525" cap="flat" cmpd="sng" algn="ctr">
                <a:solidFill>
                  <a:schemeClr val="bg1">
                    <a:lumMod val="1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</a:endParaRPr>
              </a:p>
            </p:txBody>
          </p:sp>
        </p:grpSp>
      </p:grpSp>
      <p:grpSp>
        <p:nvGrpSpPr>
          <p:cNvPr id="55" name="Group 71"/>
          <p:cNvGrpSpPr/>
          <p:nvPr/>
        </p:nvGrpSpPr>
        <p:grpSpPr>
          <a:xfrm>
            <a:off x="3429000" y="4979312"/>
            <a:ext cx="2057400" cy="1008221"/>
            <a:chOff x="762000" y="4953000"/>
            <a:chExt cx="2057400" cy="1008221"/>
          </a:xfrm>
        </p:grpSpPr>
        <p:sp>
          <p:nvSpPr>
            <p:cNvPr id="56" name="TextBox 55"/>
            <p:cNvSpPr txBox="1"/>
            <p:nvPr/>
          </p:nvSpPr>
          <p:spPr>
            <a:xfrm>
              <a:off x="1066800" y="5715000"/>
              <a:ext cx="30480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b="1" dirty="0" smtClean="0"/>
                <a:t>A</a:t>
              </a:r>
              <a:endParaRPr lang="en-US" sz="1000" b="1" dirty="0"/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2209800" y="5715000"/>
              <a:ext cx="30480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b="1" dirty="0" smtClean="0"/>
                <a:t>B</a:t>
              </a:r>
              <a:endParaRPr lang="en-US" sz="1000" b="1" dirty="0"/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1676400" y="5334000"/>
              <a:ext cx="30480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b="1" dirty="0" smtClean="0"/>
                <a:t>C</a:t>
              </a:r>
              <a:endParaRPr lang="en-US" sz="1000" b="1" dirty="0"/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1277905" y="5715000"/>
              <a:ext cx="18473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en-US" sz="1000" b="1" dirty="0"/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1887505" y="5334000"/>
              <a:ext cx="627095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b="1" dirty="0" smtClean="0"/>
                <a:t>/my/file</a:t>
              </a:r>
              <a:endParaRPr lang="en-US" sz="1000" b="1" dirty="0"/>
            </a:p>
          </p:txBody>
        </p:sp>
        <p:grpSp>
          <p:nvGrpSpPr>
            <p:cNvPr id="61" name="Group 35"/>
            <p:cNvGrpSpPr/>
            <p:nvPr/>
          </p:nvGrpSpPr>
          <p:grpSpPr>
            <a:xfrm>
              <a:off x="762000" y="5334000"/>
              <a:ext cx="914400" cy="609600"/>
              <a:chOff x="3886200" y="3886200"/>
              <a:chExt cx="914400" cy="609600"/>
            </a:xfrm>
          </p:grpSpPr>
          <p:grpSp>
            <p:nvGrpSpPr>
              <p:cNvPr id="76" name="Group 34"/>
              <p:cNvGrpSpPr/>
              <p:nvPr/>
            </p:nvGrpSpPr>
            <p:grpSpPr>
              <a:xfrm>
                <a:off x="3886200" y="3886200"/>
                <a:ext cx="914400" cy="322421"/>
                <a:chOff x="3886200" y="3886200"/>
                <a:chExt cx="914400" cy="322421"/>
              </a:xfrm>
            </p:grpSpPr>
            <p:sp>
              <p:nvSpPr>
                <p:cNvPr id="78" name="Cube 77"/>
                <p:cNvSpPr/>
                <p:nvPr/>
              </p:nvSpPr>
              <p:spPr bwMode="auto">
                <a:xfrm>
                  <a:off x="3967197" y="3886200"/>
                  <a:ext cx="457200" cy="304800"/>
                </a:xfrm>
                <a:prstGeom prst="cube">
                  <a:avLst/>
                </a:prstGeom>
                <a:gradFill flip="none" rotWithShape="1">
                  <a:gsLst>
                    <a:gs pos="0">
                      <a:schemeClr val="accent4">
                        <a:lumMod val="50000"/>
                        <a:lumOff val="50000"/>
                        <a:shade val="30000"/>
                        <a:satMod val="115000"/>
                      </a:schemeClr>
                    </a:gs>
                    <a:gs pos="50000">
                      <a:schemeClr val="accent4">
                        <a:lumMod val="50000"/>
                        <a:lumOff val="50000"/>
                        <a:shade val="67500"/>
                        <a:satMod val="115000"/>
                      </a:schemeClr>
                    </a:gs>
                    <a:gs pos="100000">
                      <a:schemeClr val="accent4">
                        <a:lumMod val="50000"/>
                        <a:lumOff val="50000"/>
                        <a:shade val="100000"/>
                        <a:satMod val="115000"/>
                      </a:schemeClr>
                    </a:gs>
                  </a:gsLst>
                  <a:lin ang="16200000" scaled="1"/>
                  <a:tileRect/>
                </a:gradFill>
                <a:ln w="9525" cap="flat" cmpd="sng" algn="ctr">
                  <a:solidFill>
                    <a:schemeClr val="accent6">
                      <a:lumMod val="90000"/>
                      <a:lumOff val="1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</a:endParaRPr>
                </a:p>
              </p:txBody>
            </p:sp>
            <p:sp>
              <p:nvSpPr>
                <p:cNvPr id="79" name="Cube 78"/>
                <p:cNvSpPr/>
                <p:nvPr/>
              </p:nvSpPr>
              <p:spPr bwMode="auto">
                <a:xfrm>
                  <a:off x="4343400" y="3886200"/>
                  <a:ext cx="457200" cy="304800"/>
                </a:xfrm>
                <a:prstGeom prst="cube">
                  <a:avLst/>
                </a:prstGeom>
                <a:gradFill flip="none" rotWithShape="1">
                  <a:gsLst>
                    <a:gs pos="0">
                      <a:srgbClr val="66FF66">
                        <a:shade val="30000"/>
                        <a:satMod val="115000"/>
                      </a:srgbClr>
                    </a:gs>
                    <a:gs pos="50000">
                      <a:srgbClr val="66FF66">
                        <a:shade val="67500"/>
                        <a:satMod val="115000"/>
                      </a:srgbClr>
                    </a:gs>
                    <a:gs pos="100000">
                      <a:srgbClr val="66FF66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ln w="9525" cap="flat" cmpd="sng" algn="ctr">
                  <a:solidFill>
                    <a:schemeClr val="bg1">
                      <a:lumMod val="1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</a:endParaRPr>
                </a:p>
              </p:txBody>
            </p:sp>
            <p:sp>
              <p:nvSpPr>
                <p:cNvPr id="80" name="TextBox 79"/>
                <p:cNvSpPr txBox="1"/>
                <p:nvPr/>
              </p:nvSpPr>
              <p:spPr>
                <a:xfrm>
                  <a:off x="4267200" y="3962400"/>
                  <a:ext cx="533400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000" b="1" dirty="0" err="1" smtClean="0"/>
                    <a:t>cmsd</a:t>
                  </a:r>
                  <a:endParaRPr lang="en-US" sz="1000" b="1" dirty="0"/>
                </a:p>
              </p:txBody>
            </p:sp>
            <p:sp>
              <p:nvSpPr>
                <p:cNvPr id="81" name="TextBox 80"/>
                <p:cNvSpPr txBox="1"/>
                <p:nvPr/>
              </p:nvSpPr>
              <p:spPr>
                <a:xfrm>
                  <a:off x="3886200" y="3962400"/>
                  <a:ext cx="542994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000" b="1" dirty="0" err="1" smtClean="0">
                      <a:solidFill>
                        <a:srgbClr val="FFFFFF"/>
                      </a:solidFill>
                    </a:rPr>
                    <a:t>xrootd</a:t>
                  </a:r>
                  <a:endParaRPr lang="en-US" sz="1000" b="1" dirty="0">
                    <a:solidFill>
                      <a:srgbClr val="FFFFFF"/>
                    </a:solidFill>
                  </a:endParaRPr>
                </a:p>
              </p:txBody>
            </p:sp>
          </p:grpSp>
          <p:sp>
            <p:nvSpPr>
              <p:cNvPr id="77" name="Flowchart: Magnetic Disk 76"/>
              <p:cNvSpPr/>
              <p:nvPr/>
            </p:nvSpPr>
            <p:spPr bwMode="auto">
              <a:xfrm>
                <a:off x="4229100" y="4267200"/>
                <a:ext cx="228600" cy="228600"/>
              </a:xfrm>
              <a:prstGeom prst="flowChartMagneticDisk">
                <a:avLst/>
              </a:prstGeom>
              <a:gradFill flip="none" rotWithShape="1">
                <a:gsLst>
                  <a:gs pos="0">
                    <a:srgbClr val="FFFA00">
                      <a:shade val="30000"/>
                      <a:satMod val="115000"/>
                    </a:srgbClr>
                  </a:gs>
                  <a:gs pos="50000">
                    <a:srgbClr val="FFFA00">
                      <a:shade val="67500"/>
                      <a:satMod val="115000"/>
                    </a:srgbClr>
                  </a:gs>
                  <a:gs pos="100000">
                    <a:srgbClr val="FFFA00">
                      <a:shade val="100000"/>
                      <a:satMod val="115000"/>
                    </a:srgbClr>
                  </a:gs>
                </a:gsLst>
                <a:lin ang="16200000" scaled="1"/>
                <a:tileRect/>
              </a:gradFill>
              <a:ln w="9525" cap="flat" cmpd="sng" algn="ctr">
                <a:solidFill>
                  <a:schemeClr val="bg1">
                    <a:lumMod val="1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</a:endParaRPr>
              </a:p>
            </p:txBody>
          </p:sp>
        </p:grpSp>
        <p:grpSp>
          <p:nvGrpSpPr>
            <p:cNvPr id="62" name="Group 36"/>
            <p:cNvGrpSpPr/>
            <p:nvPr/>
          </p:nvGrpSpPr>
          <p:grpSpPr>
            <a:xfrm>
              <a:off x="1905000" y="5334000"/>
              <a:ext cx="914400" cy="609600"/>
              <a:chOff x="3886200" y="3886200"/>
              <a:chExt cx="914400" cy="609600"/>
            </a:xfrm>
          </p:grpSpPr>
          <p:grpSp>
            <p:nvGrpSpPr>
              <p:cNvPr id="70" name="Group 37"/>
              <p:cNvGrpSpPr/>
              <p:nvPr/>
            </p:nvGrpSpPr>
            <p:grpSpPr>
              <a:xfrm>
                <a:off x="3886200" y="3886200"/>
                <a:ext cx="914400" cy="322421"/>
                <a:chOff x="3886200" y="3886200"/>
                <a:chExt cx="914400" cy="322421"/>
              </a:xfrm>
            </p:grpSpPr>
            <p:sp>
              <p:nvSpPr>
                <p:cNvPr id="72" name="Cube 71"/>
                <p:cNvSpPr/>
                <p:nvPr/>
              </p:nvSpPr>
              <p:spPr bwMode="auto">
                <a:xfrm>
                  <a:off x="3967197" y="3886200"/>
                  <a:ext cx="457200" cy="304800"/>
                </a:xfrm>
                <a:prstGeom prst="cube">
                  <a:avLst/>
                </a:prstGeom>
                <a:gradFill flip="none" rotWithShape="1">
                  <a:gsLst>
                    <a:gs pos="0">
                      <a:schemeClr val="accent4">
                        <a:lumMod val="50000"/>
                        <a:lumOff val="50000"/>
                        <a:shade val="30000"/>
                        <a:satMod val="115000"/>
                      </a:schemeClr>
                    </a:gs>
                    <a:gs pos="50000">
                      <a:schemeClr val="accent4">
                        <a:lumMod val="50000"/>
                        <a:lumOff val="50000"/>
                        <a:shade val="67500"/>
                        <a:satMod val="115000"/>
                      </a:schemeClr>
                    </a:gs>
                    <a:gs pos="100000">
                      <a:schemeClr val="accent4">
                        <a:lumMod val="50000"/>
                        <a:lumOff val="50000"/>
                        <a:shade val="100000"/>
                        <a:satMod val="115000"/>
                      </a:schemeClr>
                    </a:gs>
                  </a:gsLst>
                  <a:lin ang="16200000" scaled="1"/>
                  <a:tileRect/>
                </a:gradFill>
                <a:ln w="9525" cap="flat" cmpd="sng" algn="ctr">
                  <a:solidFill>
                    <a:schemeClr val="accent6">
                      <a:lumMod val="90000"/>
                      <a:lumOff val="1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</a:endParaRPr>
                </a:p>
              </p:txBody>
            </p:sp>
            <p:sp>
              <p:nvSpPr>
                <p:cNvPr id="73" name="Cube 72"/>
                <p:cNvSpPr/>
                <p:nvPr/>
              </p:nvSpPr>
              <p:spPr bwMode="auto">
                <a:xfrm>
                  <a:off x="4343400" y="3886200"/>
                  <a:ext cx="457200" cy="304800"/>
                </a:xfrm>
                <a:prstGeom prst="cube">
                  <a:avLst/>
                </a:prstGeom>
                <a:gradFill flip="none" rotWithShape="1">
                  <a:gsLst>
                    <a:gs pos="0">
                      <a:srgbClr val="66FF66">
                        <a:shade val="30000"/>
                        <a:satMod val="115000"/>
                      </a:srgbClr>
                    </a:gs>
                    <a:gs pos="50000">
                      <a:srgbClr val="66FF66">
                        <a:shade val="67500"/>
                        <a:satMod val="115000"/>
                      </a:srgbClr>
                    </a:gs>
                    <a:gs pos="100000">
                      <a:srgbClr val="66FF66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ln w="9525" cap="flat" cmpd="sng" algn="ctr">
                  <a:solidFill>
                    <a:schemeClr val="bg1">
                      <a:lumMod val="1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</a:endParaRPr>
                </a:p>
              </p:txBody>
            </p:sp>
            <p:sp>
              <p:nvSpPr>
                <p:cNvPr id="74" name="TextBox 73"/>
                <p:cNvSpPr txBox="1"/>
                <p:nvPr/>
              </p:nvSpPr>
              <p:spPr>
                <a:xfrm>
                  <a:off x="4267200" y="3962400"/>
                  <a:ext cx="533400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000" b="1" dirty="0" err="1" smtClean="0"/>
                    <a:t>cmsd</a:t>
                  </a:r>
                  <a:endParaRPr lang="en-US" sz="1000" b="1" dirty="0"/>
                </a:p>
              </p:txBody>
            </p:sp>
            <p:sp>
              <p:nvSpPr>
                <p:cNvPr id="75" name="TextBox 74"/>
                <p:cNvSpPr txBox="1"/>
                <p:nvPr/>
              </p:nvSpPr>
              <p:spPr>
                <a:xfrm>
                  <a:off x="3886200" y="3962400"/>
                  <a:ext cx="542994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000" b="1" dirty="0" err="1" smtClean="0">
                      <a:solidFill>
                        <a:srgbClr val="FFFFFF"/>
                      </a:solidFill>
                    </a:rPr>
                    <a:t>xrootd</a:t>
                  </a:r>
                  <a:endParaRPr lang="en-US" sz="1000" b="1" dirty="0">
                    <a:solidFill>
                      <a:srgbClr val="FFFFFF"/>
                    </a:solidFill>
                  </a:endParaRPr>
                </a:p>
              </p:txBody>
            </p:sp>
          </p:grpSp>
          <p:sp>
            <p:nvSpPr>
              <p:cNvPr id="71" name="Flowchart: Magnetic Disk 70"/>
              <p:cNvSpPr/>
              <p:nvPr/>
            </p:nvSpPr>
            <p:spPr bwMode="auto">
              <a:xfrm>
                <a:off x="4229100" y="4267200"/>
                <a:ext cx="228600" cy="228600"/>
              </a:xfrm>
              <a:prstGeom prst="flowChartMagneticDisk">
                <a:avLst/>
              </a:prstGeom>
              <a:gradFill flip="none" rotWithShape="1">
                <a:gsLst>
                  <a:gs pos="0">
                    <a:srgbClr val="FFFA00">
                      <a:shade val="30000"/>
                      <a:satMod val="115000"/>
                    </a:srgbClr>
                  </a:gs>
                  <a:gs pos="50000">
                    <a:srgbClr val="FFFA00">
                      <a:shade val="67500"/>
                      <a:satMod val="115000"/>
                    </a:srgbClr>
                  </a:gs>
                  <a:gs pos="100000">
                    <a:srgbClr val="FFFA00">
                      <a:shade val="100000"/>
                      <a:satMod val="115000"/>
                    </a:srgbClr>
                  </a:gs>
                </a:gsLst>
                <a:lin ang="16200000" scaled="1"/>
                <a:tileRect/>
              </a:gradFill>
              <a:ln w="9525" cap="flat" cmpd="sng" algn="ctr">
                <a:solidFill>
                  <a:schemeClr val="bg1">
                    <a:lumMod val="1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</a:endParaRPr>
              </a:p>
            </p:txBody>
          </p:sp>
        </p:grpSp>
        <p:grpSp>
          <p:nvGrpSpPr>
            <p:cNvPr id="63" name="Group 43"/>
            <p:cNvGrpSpPr/>
            <p:nvPr/>
          </p:nvGrpSpPr>
          <p:grpSpPr>
            <a:xfrm>
              <a:off x="1371600" y="4953000"/>
              <a:ext cx="914400" cy="609600"/>
              <a:chOff x="3886200" y="3886200"/>
              <a:chExt cx="914400" cy="609600"/>
            </a:xfrm>
          </p:grpSpPr>
          <p:grpSp>
            <p:nvGrpSpPr>
              <p:cNvPr id="64" name="Group 44"/>
              <p:cNvGrpSpPr/>
              <p:nvPr/>
            </p:nvGrpSpPr>
            <p:grpSpPr>
              <a:xfrm>
                <a:off x="3886200" y="3886200"/>
                <a:ext cx="914400" cy="322421"/>
                <a:chOff x="3886200" y="3886200"/>
                <a:chExt cx="914400" cy="322421"/>
              </a:xfrm>
            </p:grpSpPr>
            <p:sp>
              <p:nvSpPr>
                <p:cNvPr id="66" name="Cube 65"/>
                <p:cNvSpPr/>
                <p:nvPr/>
              </p:nvSpPr>
              <p:spPr bwMode="auto">
                <a:xfrm>
                  <a:off x="3967197" y="3886200"/>
                  <a:ext cx="457200" cy="304800"/>
                </a:xfrm>
                <a:prstGeom prst="cube">
                  <a:avLst/>
                </a:prstGeom>
                <a:gradFill flip="none" rotWithShape="1">
                  <a:gsLst>
                    <a:gs pos="0">
                      <a:schemeClr val="accent4">
                        <a:lumMod val="50000"/>
                        <a:lumOff val="50000"/>
                        <a:shade val="30000"/>
                        <a:satMod val="115000"/>
                      </a:schemeClr>
                    </a:gs>
                    <a:gs pos="50000">
                      <a:schemeClr val="accent4">
                        <a:lumMod val="50000"/>
                        <a:lumOff val="50000"/>
                        <a:shade val="67500"/>
                        <a:satMod val="115000"/>
                      </a:schemeClr>
                    </a:gs>
                    <a:gs pos="100000">
                      <a:schemeClr val="accent4">
                        <a:lumMod val="50000"/>
                        <a:lumOff val="50000"/>
                        <a:shade val="100000"/>
                        <a:satMod val="115000"/>
                      </a:schemeClr>
                    </a:gs>
                  </a:gsLst>
                  <a:lin ang="16200000" scaled="1"/>
                  <a:tileRect/>
                </a:gradFill>
                <a:ln w="9525" cap="flat" cmpd="sng" algn="ctr">
                  <a:solidFill>
                    <a:schemeClr val="accent6">
                      <a:lumMod val="90000"/>
                      <a:lumOff val="1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</a:endParaRPr>
                </a:p>
              </p:txBody>
            </p:sp>
            <p:sp>
              <p:nvSpPr>
                <p:cNvPr id="67" name="Cube 66"/>
                <p:cNvSpPr/>
                <p:nvPr/>
              </p:nvSpPr>
              <p:spPr bwMode="auto">
                <a:xfrm>
                  <a:off x="4343400" y="3886200"/>
                  <a:ext cx="457200" cy="304800"/>
                </a:xfrm>
                <a:prstGeom prst="cube">
                  <a:avLst/>
                </a:prstGeom>
                <a:gradFill flip="none" rotWithShape="1">
                  <a:gsLst>
                    <a:gs pos="0">
                      <a:srgbClr val="66FF66">
                        <a:shade val="30000"/>
                        <a:satMod val="115000"/>
                      </a:srgbClr>
                    </a:gs>
                    <a:gs pos="50000">
                      <a:srgbClr val="66FF66">
                        <a:shade val="67500"/>
                        <a:satMod val="115000"/>
                      </a:srgbClr>
                    </a:gs>
                    <a:gs pos="100000">
                      <a:srgbClr val="66FF66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ln w="9525" cap="flat" cmpd="sng" algn="ctr">
                  <a:solidFill>
                    <a:schemeClr val="bg1">
                      <a:lumMod val="1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</a:endParaRPr>
                </a:p>
              </p:txBody>
            </p:sp>
            <p:sp>
              <p:nvSpPr>
                <p:cNvPr id="68" name="TextBox 67"/>
                <p:cNvSpPr txBox="1"/>
                <p:nvPr/>
              </p:nvSpPr>
              <p:spPr>
                <a:xfrm>
                  <a:off x="4267200" y="3962400"/>
                  <a:ext cx="533400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000" b="1" dirty="0" err="1" smtClean="0"/>
                    <a:t>cmsd</a:t>
                  </a:r>
                  <a:endParaRPr lang="en-US" sz="1000" b="1" dirty="0"/>
                </a:p>
              </p:txBody>
            </p:sp>
            <p:sp>
              <p:nvSpPr>
                <p:cNvPr id="69" name="TextBox 68"/>
                <p:cNvSpPr txBox="1"/>
                <p:nvPr/>
              </p:nvSpPr>
              <p:spPr>
                <a:xfrm>
                  <a:off x="3886200" y="3962400"/>
                  <a:ext cx="542994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000" b="1" dirty="0" err="1" smtClean="0">
                      <a:solidFill>
                        <a:srgbClr val="FFFFFF"/>
                      </a:solidFill>
                    </a:rPr>
                    <a:t>xrootd</a:t>
                  </a:r>
                  <a:endParaRPr lang="en-US" sz="1000" b="1" dirty="0">
                    <a:solidFill>
                      <a:srgbClr val="FFFFFF"/>
                    </a:solidFill>
                  </a:endParaRPr>
                </a:p>
              </p:txBody>
            </p:sp>
          </p:grpSp>
          <p:sp>
            <p:nvSpPr>
              <p:cNvPr id="65" name="Flowchart: Magnetic Disk 64"/>
              <p:cNvSpPr/>
              <p:nvPr/>
            </p:nvSpPr>
            <p:spPr bwMode="auto">
              <a:xfrm>
                <a:off x="4229100" y="4267200"/>
                <a:ext cx="228600" cy="228600"/>
              </a:xfrm>
              <a:prstGeom prst="flowChartMagneticDisk">
                <a:avLst/>
              </a:prstGeom>
              <a:gradFill flip="none" rotWithShape="1">
                <a:gsLst>
                  <a:gs pos="0">
                    <a:srgbClr val="FFFA00">
                      <a:shade val="30000"/>
                      <a:satMod val="115000"/>
                    </a:srgbClr>
                  </a:gs>
                  <a:gs pos="50000">
                    <a:srgbClr val="FFFA00">
                      <a:shade val="67500"/>
                      <a:satMod val="115000"/>
                    </a:srgbClr>
                  </a:gs>
                  <a:gs pos="100000">
                    <a:srgbClr val="FFFA00">
                      <a:shade val="100000"/>
                      <a:satMod val="115000"/>
                    </a:srgbClr>
                  </a:gs>
                </a:gsLst>
                <a:lin ang="16200000" scaled="1"/>
                <a:tileRect/>
              </a:gradFill>
              <a:ln w="9525" cap="flat" cmpd="sng" algn="ctr">
                <a:solidFill>
                  <a:schemeClr val="bg1">
                    <a:lumMod val="1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</a:endParaRPr>
              </a:p>
            </p:txBody>
          </p:sp>
        </p:grpSp>
      </p:grpSp>
      <p:grpSp>
        <p:nvGrpSpPr>
          <p:cNvPr id="82" name="Group 105"/>
          <p:cNvGrpSpPr/>
          <p:nvPr/>
        </p:nvGrpSpPr>
        <p:grpSpPr>
          <a:xfrm>
            <a:off x="6096000" y="4979312"/>
            <a:ext cx="2057400" cy="1008221"/>
            <a:chOff x="762000" y="4953000"/>
            <a:chExt cx="2057400" cy="1008221"/>
          </a:xfrm>
        </p:grpSpPr>
        <p:sp>
          <p:nvSpPr>
            <p:cNvPr id="83" name="TextBox 82"/>
            <p:cNvSpPr txBox="1"/>
            <p:nvPr/>
          </p:nvSpPr>
          <p:spPr>
            <a:xfrm>
              <a:off x="1066800" y="5715000"/>
              <a:ext cx="30480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b="1" dirty="0" smtClean="0"/>
                <a:t>A</a:t>
              </a:r>
              <a:endParaRPr lang="en-US" sz="1000" b="1" dirty="0"/>
            </a:p>
          </p:txBody>
        </p:sp>
        <p:sp>
          <p:nvSpPr>
            <p:cNvPr id="84" name="TextBox 83"/>
            <p:cNvSpPr txBox="1"/>
            <p:nvPr/>
          </p:nvSpPr>
          <p:spPr>
            <a:xfrm>
              <a:off x="2209800" y="5715000"/>
              <a:ext cx="30480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b="1" dirty="0" smtClean="0"/>
                <a:t>B</a:t>
              </a:r>
              <a:endParaRPr lang="en-US" sz="1000" b="1" dirty="0"/>
            </a:p>
          </p:txBody>
        </p:sp>
        <p:sp>
          <p:nvSpPr>
            <p:cNvPr id="85" name="TextBox 84"/>
            <p:cNvSpPr txBox="1"/>
            <p:nvPr/>
          </p:nvSpPr>
          <p:spPr>
            <a:xfrm>
              <a:off x="1676400" y="5334000"/>
              <a:ext cx="30480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b="1" dirty="0" smtClean="0"/>
                <a:t>C</a:t>
              </a:r>
              <a:endParaRPr lang="en-US" sz="1000" b="1" dirty="0"/>
            </a:p>
          </p:txBody>
        </p:sp>
        <p:sp>
          <p:nvSpPr>
            <p:cNvPr id="86" name="TextBox 85"/>
            <p:cNvSpPr txBox="1"/>
            <p:nvPr/>
          </p:nvSpPr>
          <p:spPr>
            <a:xfrm>
              <a:off x="1277905" y="5715000"/>
              <a:ext cx="627095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b="1" dirty="0" smtClean="0"/>
                <a:t>/my/file</a:t>
              </a:r>
              <a:endParaRPr lang="en-US" sz="1000" b="1" dirty="0"/>
            </a:p>
          </p:txBody>
        </p:sp>
        <p:sp>
          <p:nvSpPr>
            <p:cNvPr id="87" name="TextBox 86"/>
            <p:cNvSpPr txBox="1"/>
            <p:nvPr/>
          </p:nvSpPr>
          <p:spPr>
            <a:xfrm>
              <a:off x="1887505" y="5334000"/>
              <a:ext cx="627095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b="1" dirty="0" smtClean="0"/>
                <a:t>/my/file</a:t>
              </a:r>
              <a:endParaRPr lang="en-US" sz="1000" b="1" dirty="0"/>
            </a:p>
          </p:txBody>
        </p:sp>
        <p:grpSp>
          <p:nvGrpSpPr>
            <p:cNvPr id="88" name="Group 35"/>
            <p:cNvGrpSpPr/>
            <p:nvPr/>
          </p:nvGrpSpPr>
          <p:grpSpPr>
            <a:xfrm>
              <a:off x="762000" y="5334000"/>
              <a:ext cx="914400" cy="609600"/>
              <a:chOff x="3886200" y="3886200"/>
              <a:chExt cx="914400" cy="609600"/>
            </a:xfrm>
          </p:grpSpPr>
          <p:grpSp>
            <p:nvGrpSpPr>
              <p:cNvPr id="103" name="Group 34"/>
              <p:cNvGrpSpPr/>
              <p:nvPr/>
            </p:nvGrpSpPr>
            <p:grpSpPr>
              <a:xfrm>
                <a:off x="3886200" y="3886200"/>
                <a:ext cx="914400" cy="322421"/>
                <a:chOff x="3886200" y="3886200"/>
                <a:chExt cx="914400" cy="322421"/>
              </a:xfrm>
            </p:grpSpPr>
            <p:sp>
              <p:nvSpPr>
                <p:cNvPr id="105" name="Cube 104"/>
                <p:cNvSpPr/>
                <p:nvPr/>
              </p:nvSpPr>
              <p:spPr bwMode="auto">
                <a:xfrm>
                  <a:off x="3967197" y="3886200"/>
                  <a:ext cx="457200" cy="304800"/>
                </a:xfrm>
                <a:prstGeom prst="cube">
                  <a:avLst/>
                </a:prstGeom>
                <a:gradFill flip="none" rotWithShape="1">
                  <a:gsLst>
                    <a:gs pos="0">
                      <a:schemeClr val="accent4">
                        <a:lumMod val="50000"/>
                        <a:lumOff val="50000"/>
                        <a:shade val="30000"/>
                        <a:satMod val="115000"/>
                      </a:schemeClr>
                    </a:gs>
                    <a:gs pos="50000">
                      <a:schemeClr val="accent4">
                        <a:lumMod val="50000"/>
                        <a:lumOff val="50000"/>
                        <a:shade val="67500"/>
                        <a:satMod val="115000"/>
                      </a:schemeClr>
                    </a:gs>
                    <a:gs pos="100000">
                      <a:schemeClr val="accent4">
                        <a:lumMod val="50000"/>
                        <a:lumOff val="50000"/>
                        <a:shade val="100000"/>
                        <a:satMod val="115000"/>
                      </a:schemeClr>
                    </a:gs>
                  </a:gsLst>
                  <a:lin ang="16200000" scaled="1"/>
                  <a:tileRect/>
                </a:gradFill>
                <a:ln w="9525" cap="flat" cmpd="sng" algn="ctr">
                  <a:solidFill>
                    <a:schemeClr val="accent6">
                      <a:lumMod val="90000"/>
                      <a:lumOff val="1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</a:endParaRPr>
                </a:p>
              </p:txBody>
            </p:sp>
            <p:sp>
              <p:nvSpPr>
                <p:cNvPr id="106" name="Cube 105"/>
                <p:cNvSpPr/>
                <p:nvPr/>
              </p:nvSpPr>
              <p:spPr bwMode="auto">
                <a:xfrm>
                  <a:off x="4343400" y="3886200"/>
                  <a:ext cx="457200" cy="304800"/>
                </a:xfrm>
                <a:prstGeom prst="cube">
                  <a:avLst/>
                </a:prstGeom>
                <a:gradFill flip="none" rotWithShape="1">
                  <a:gsLst>
                    <a:gs pos="0">
                      <a:srgbClr val="66FF66">
                        <a:shade val="30000"/>
                        <a:satMod val="115000"/>
                      </a:srgbClr>
                    </a:gs>
                    <a:gs pos="50000">
                      <a:srgbClr val="66FF66">
                        <a:shade val="67500"/>
                        <a:satMod val="115000"/>
                      </a:srgbClr>
                    </a:gs>
                    <a:gs pos="100000">
                      <a:srgbClr val="66FF66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ln w="9525" cap="flat" cmpd="sng" algn="ctr">
                  <a:solidFill>
                    <a:schemeClr val="bg1">
                      <a:lumMod val="1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</a:endParaRPr>
                </a:p>
              </p:txBody>
            </p:sp>
            <p:sp>
              <p:nvSpPr>
                <p:cNvPr id="107" name="TextBox 106"/>
                <p:cNvSpPr txBox="1"/>
                <p:nvPr/>
              </p:nvSpPr>
              <p:spPr>
                <a:xfrm>
                  <a:off x="4267200" y="3962400"/>
                  <a:ext cx="533400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000" b="1" dirty="0" err="1" smtClean="0"/>
                    <a:t>cmsd</a:t>
                  </a:r>
                  <a:endParaRPr lang="en-US" sz="1000" b="1" dirty="0"/>
                </a:p>
              </p:txBody>
            </p:sp>
            <p:sp>
              <p:nvSpPr>
                <p:cNvPr id="108" name="TextBox 107"/>
                <p:cNvSpPr txBox="1"/>
                <p:nvPr/>
              </p:nvSpPr>
              <p:spPr>
                <a:xfrm>
                  <a:off x="3886200" y="3962400"/>
                  <a:ext cx="542994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000" b="1" dirty="0" err="1" smtClean="0">
                      <a:solidFill>
                        <a:srgbClr val="FFFFFF"/>
                      </a:solidFill>
                    </a:rPr>
                    <a:t>xrootd</a:t>
                  </a:r>
                  <a:endParaRPr lang="en-US" sz="1000" b="1" dirty="0">
                    <a:solidFill>
                      <a:srgbClr val="FFFFFF"/>
                    </a:solidFill>
                  </a:endParaRPr>
                </a:p>
              </p:txBody>
            </p:sp>
          </p:grpSp>
          <p:sp>
            <p:nvSpPr>
              <p:cNvPr id="104" name="Flowchart: Magnetic Disk 103"/>
              <p:cNvSpPr/>
              <p:nvPr/>
            </p:nvSpPr>
            <p:spPr bwMode="auto">
              <a:xfrm>
                <a:off x="4229100" y="4267200"/>
                <a:ext cx="228600" cy="228600"/>
              </a:xfrm>
              <a:prstGeom prst="flowChartMagneticDisk">
                <a:avLst/>
              </a:prstGeom>
              <a:gradFill flip="none" rotWithShape="1">
                <a:gsLst>
                  <a:gs pos="0">
                    <a:srgbClr val="FFFA00">
                      <a:shade val="30000"/>
                      <a:satMod val="115000"/>
                    </a:srgbClr>
                  </a:gs>
                  <a:gs pos="50000">
                    <a:srgbClr val="FFFA00">
                      <a:shade val="67500"/>
                      <a:satMod val="115000"/>
                    </a:srgbClr>
                  </a:gs>
                  <a:gs pos="100000">
                    <a:srgbClr val="FFFA00">
                      <a:shade val="100000"/>
                      <a:satMod val="115000"/>
                    </a:srgbClr>
                  </a:gs>
                </a:gsLst>
                <a:lin ang="16200000" scaled="1"/>
                <a:tileRect/>
              </a:gradFill>
              <a:ln w="9525" cap="flat" cmpd="sng" algn="ctr">
                <a:solidFill>
                  <a:schemeClr val="bg1">
                    <a:lumMod val="1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</a:endParaRPr>
              </a:p>
            </p:txBody>
          </p:sp>
        </p:grpSp>
        <p:grpSp>
          <p:nvGrpSpPr>
            <p:cNvPr id="89" name="Group 36"/>
            <p:cNvGrpSpPr/>
            <p:nvPr/>
          </p:nvGrpSpPr>
          <p:grpSpPr>
            <a:xfrm>
              <a:off x="1905000" y="5334000"/>
              <a:ext cx="914400" cy="609600"/>
              <a:chOff x="3886200" y="3886200"/>
              <a:chExt cx="914400" cy="609600"/>
            </a:xfrm>
          </p:grpSpPr>
          <p:grpSp>
            <p:nvGrpSpPr>
              <p:cNvPr id="97" name="Group 37"/>
              <p:cNvGrpSpPr/>
              <p:nvPr/>
            </p:nvGrpSpPr>
            <p:grpSpPr>
              <a:xfrm>
                <a:off x="3886200" y="3886200"/>
                <a:ext cx="914400" cy="322421"/>
                <a:chOff x="3886200" y="3886200"/>
                <a:chExt cx="914400" cy="322421"/>
              </a:xfrm>
            </p:grpSpPr>
            <p:sp>
              <p:nvSpPr>
                <p:cNvPr id="99" name="Cube 98"/>
                <p:cNvSpPr/>
                <p:nvPr/>
              </p:nvSpPr>
              <p:spPr bwMode="auto">
                <a:xfrm>
                  <a:off x="3967197" y="3886200"/>
                  <a:ext cx="457200" cy="304800"/>
                </a:xfrm>
                <a:prstGeom prst="cube">
                  <a:avLst/>
                </a:prstGeom>
                <a:gradFill flip="none" rotWithShape="1">
                  <a:gsLst>
                    <a:gs pos="0">
                      <a:schemeClr val="accent4">
                        <a:lumMod val="50000"/>
                        <a:lumOff val="50000"/>
                        <a:shade val="30000"/>
                        <a:satMod val="115000"/>
                      </a:schemeClr>
                    </a:gs>
                    <a:gs pos="50000">
                      <a:schemeClr val="accent4">
                        <a:lumMod val="50000"/>
                        <a:lumOff val="50000"/>
                        <a:shade val="67500"/>
                        <a:satMod val="115000"/>
                      </a:schemeClr>
                    </a:gs>
                    <a:gs pos="100000">
                      <a:schemeClr val="accent4">
                        <a:lumMod val="50000"/>
                        <a:lumOff val="50000"/>
                        <a:shade val="100000"/>
                        <a:satMod val="115000"/>
                      </a:schemeClr>
                    </a:gs>
                  </a:gsLst>
                  <a:lin ang="16200000" scaled="1"/>
                  <a:tileRect/>
                </a:gradFill>
                <a:ln w="9525" cap="flat" cmpd="sng" algn="ctr">
                  <a:solidFill>
                    <a:schemeClr val="accent6">
                      <a:lumMod val="90000"/>
                      <a:lumOff val="1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</a:endParaRPr>
                </a:p>
              </p:txBody>
            </p:sp>
            <p:sp>
              <p:nvSpPr>
                <p:cNvPr id="100" name="Cube 99"/>
                <p:cNvSpPr/>
                <p:nvPr/>
              </p:nvSpPr>
              <p:spPr bwMode="auto">
                <a:xfrm>
                  <a:off x="4343400" y="3886200"/>
                  <a:ext cx="457200" cy="304800"/>
                </a:xfrm>
                <a:prstGeom prst="cube">
                  <a:avLst/>
                </a:prstGeom>
                <a:gradFill flip="none" rotWithShape="1">
                  <a:gsLst>
                    <a:gs pos="0">
                      <a:srgbClr val="66FF66">
                        <a:shade val="30000"/>
                        <a:satMod val="115000"/>
                      </a:srgbClr>
                    </a:gs>
                    <a:gs pos="50000">
                      <a:srgbClr val="66FF66">
                        <a:shade val="67500"/>
                        <a:satMod val="115000"/>
                      </a:srgbClr>
                    </a:gs>
                    <a:gs pos="100000">
                      <a:srgbClr val="66FF66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ln w="9525" cap="flat" cmpd="sng" algn="ctr">
                  <a:solidFill>
                    <a:schemeClr val="bg1">
                      <a:lumMod val="1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</a:endParaRPr>
                </a:p>
              </p:txBody>
            </p:sp>
            <p:sp>
              <p:nvSpPr>
                <p:cNvPr id="101" name="TextBox 100"/>
                <p:cNvSpPr txBox="1"/>
                <p:nvPr/>
              </p:nvSpPr>
              <p:spPr>
                <a:xfrm>
                  <a:off x="4267200" y="3962400"/>
                  <a:ext cx="533400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000" b="1" dirty="0" err="1" smtClean="0"/>
                    <a:t>cmsd</a:t>
                  </a:r>
                  <a:endParaRPr lang="en-US" sz="1000" b="1" dirty="0"/>
                </a:p>
              </p:txBody>
            </p:sp>
            <p:sp>
              <p:nvSpPr>
                <p:cNvPr id="102" name="TextBox 101"/>
                <p:cNvSpPr txBox="1"/>
                <p:nvPr/>
              </p:nvSpPr>
              <p:spPr>
                <a:xfrm>
                  <a:off x="3886200" y="3962400"/>
                  <a:ext cx="542994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000" b="1" dirty="0" err="1" smtClean="0">
                      <a:solidFill>
                        <a:srgbClr val="FFFFFF"/>
                      </a:solidFill>
                    </a:rPr>
                    <a:t>xrootd</a:t>
                  </a:r>
                  <a:endParaRPr lang="en-US" sz="1000" b="1" dirty="0">
                    <a:solidFill>
                      <a:srgbClr val="FFFFFF"/>
                    </a:solidFill>
                  </a:endParaRPr>
                </a:p>
              </p:txBody>
            </p:sp>
          </p:grpSp>
          <p:sp>
            <p:nvSpPr>
              <p:cNvPr id="98" name="Flowchart: Magnetic Disk 97"/>
              <p:cNvSpPr/>
              <p:nvPr/>
            </p:nvSpPr>
            <p:spPr bwMode="auto">
              <a:xfrm>
                <a:off x="4229100" y="4267200"/>
                <a:ext cx="228600" cy="228600"/>
              </a:xfrm>
              <a:prstGeom prst="flowChartMagneticDisk">
                <a:avLst/>
              </a:prstGeom>
              <a:gradFill flip="none" rotWithShape="1">
                <a:gsLst>
                  <a:gs pos="0">
                    <a:srgbClr val="FFFA00">
                      <a:shade val="30000"/>
                      <a:satMod val="115000"/>
                    </a:srgbClr>
                  </a:gs>
                  <a:gs pos="50000">
                    <a:srgbClr val="FFFA00">
                      <a:shade val="67500"/>
                      <a:satMod val="115000"/>
                    </a:srgbClr>
                  </a:gs>
                  <a:gs pos="100000">
                    <a:srgbClr val="FFFA00">
                      <a:shade val="100000"/>
                      <a:satMod val="115000"/>
                    </a:srgbClr>
                  </a:gs>
                </a:gsLst>
                <a:lin ang="16200000" scaled="1"/>
                <a:tileRect/>
              </a:gradFill>
              <a:ln w="9525" cap="flat" cmpd="sng" algn="ctr">
                <a:solidFill>
                  <a:schemeClr val="bg1">
                    <a:lumMod val="1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</a:endParaRPr>
              </a:p>
            </p:txBody>
          </p:sp>
        </p:grpSp>
        <p:grpSp>
          <p:nvGrpSpPr>
            <p:cNvPr id="90" name="Group 43"/>
            <p:cNvGrpSpPr/>
            <p:nvPr/>
          </p:nvGrpSpPr>
          <p:grpSpPr>
            <a:xfrm>
              <a:off x="1371600" y="4953000"/>
              <a:ext cx="914400" cy="609600"/>
              <a:chOff x="3886200" y="3886200"/>
              <a:chExt cx="914400" cy="609600"/>
            </a:xfrm>
          </p:grpSpPr>
          <p:grpSp>
            <p:nvGrpSpPr>
              <p:cNvPr id="91" name="Group 44"/>
              <p:cNvGrpSpPr/>
              <p:nvPr/>
            </p:nvGrpSpPr>
            <p:grpSpPr>
              <a:xfrm>
                <a:off x="3886200" y="3886200"/>
                <a:ext cx="914400" cy="322421"/>
                <a:chOff x="3886200" y="3886200"/>
                <a:chExt cx="914400" cy="322421"/>
              </a:xfrm>
            </p:grpSpPr>
            <p:sp>
              <p:nvSpPr>
                <p:cNvPr id="93" name="Cube 92"/>
                <p:cNvSpPr/>
                <p:nvPr/>
              </p:nvSpPr>
              <p:spPr bwMode="auto">
                <a:xfrm>
                  <a:off x="3967197" y="3886200"/>
                  <a:ext cx="457200" cy="304800"/>
                </a:xfrm>
                <a:prstGeom prst="cube">
                  <a:avLst/>
                </a:prstGeom>
                <a:gradFill flip="none" rotWithShape="1">
                  <a:gsLst>
                    <a:gs pos="0">
                      <a:schemeClr val="accent4">
                        <a:lumMod val="50000"/>
                        <a:lumOff val="50000"/>
                        <a:shade val="30000"/>
                        <a:satMod val="115000"/>
                      </a:schemeClr>
                    </a:gs>
                    <a:gs pos="50000">
                      <a:schemeClr val="accent4">
                        <a:lumMod val="50000"/>
                        <a:lumOff val="50000"/>
                        <a:shade val="67500"/>
                        <a:satMod val="115000"/>
                      </a:schemeClr>
                    </a:gs>
                    <a:gs pos="100000">
                      <a:schemeClr val="accent4">
                        <a:lumMod val="50000"/>
                        <a:lumOff val="50000"/>
                        <a:shade val="100000"/>
                        <a:satMod val="115000"/>
                      </a:schemeClr>
                    </a:gs>
                  </a:gsLst>
                  <a:lin ang="16200000" scaled="1"/>
                  <a:tileRect/>
                </a:gradFill>
                <a:ln w="9525" cap="flat" cmpd="sng" algn="ctr">
                  <a:solidFill>
                    <a:schemeClr val="accent6">
                      <a:lumMod val="90000"/>
                      <a:lumOff val="1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</a:endParaRPr>
                </a:p>
              </p:txBody>
            </p:sp>
            <p:sp>
              <p:nvSpPr>
                <p:cNvPr id="94" name="Cube 93"/>
                <p:cNvSpPr/>
                <p:nvPr/>
              </p:nvSpPr>
              <p:spPr bwMode="auto">
                <a:xfrm>
                  <a:off x="4343400" y="3886200"/>
                  <a:ext cx="457200" cy="304800"/>
                </a:xfrm>
                <a:prstGeom prst="cube">
                  <a:avLst/>
                </a:prstGeom>
                <a:gradFill flip="none" rotWithShape="1">
                  <a:gsLst>
                    <a:gs pos="0">
                      <a:srgbClr val="66FF66">
                        <a:shade val="30000"/>
                        <a:satMod val="115000"/>
                      </a:srgbClr>
                    </a:gs>
                    <a:gs pos="50000">
                      <a:srgbClr val="66FF66">
                        <a:shade val="67500"/>
                        <a:satMod val="115000"/>
                      </a:srgbClr>
                    </a:gs>
                    <a:gs pos="100000">
                      <a:srgbClr val="66FF66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ln w="9525" cap="flat" cmpd="sng" algn="ctr">
                  <a:solidFill>
                    <a:schemeClr val="bg1">
                      <a:lumMod val="1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</a:endParaRPr>
                </a:p>
              </p:txBody>
            </p:sp>
            <p:sp>
              <p:nvSpPr>
                <p:cNvPr id="95" name="TextBox 94"/>
                <p:cNvSpPr txBox="1"/>
                <p:nvPr/>
              </p:nvSpPr>
              <p:spPr>
                <a:xfrm>
                  <a:off x="4267200" y="3962400"/>
                  <a:ext cx="533400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000" b="1" dirty="0" err="1" smtClean="0"/>
                    <a:t>cmsd</a:t>
                  </a:r>
                  <a:endParaRPr lang="en-US" sz="1000" b="1" dirty="0"/>
                </a:p>
              </p:txBody>
            </p:sp>
            <p:sp>
              <p:nvSpPr>
                <p:cNvPr id="96" name="TextBox 95"/>
                <p:cNvSpPr txBox="1"/>
                <p:nvPr/>
              </p:nvSpPr>
              <p:spPr>
                <a:xfrm>
                  <a:off x="3886200" y="3962400"/>
                  <a:ext cx="542994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000" b="1" dirty="0" err="1" smtClean="0">
                      <a:solidFill>
                        <a:srgbClr val="FFFFFF"/>
                      </a:solidFill>
                    </a:rPr>
                    <a:t>xrootd</a:t>
                  </a:r>
                  <a:endParaRPr lang="en-US" sz="1000" b="1" dirty="0">
                    <a:solidFill>
                      <a:srgbClr val="FFFFFF"/>
                    </a:solidFill>
                  </a:endParaRPr>
                </a:p>
              </p:txBody>
            </p:sp>
          </p:grpSp>
          <p:sp>
            <p:nvSpPr>
              <p:cNvPr id="92" name="Flowchart: Magnetic Disk 91"/>
              <p:cNvSpPr/>
              <p:nvPr/>
            </p:nvSpPr>
            <p:spPr bwMode="auto">
              <a:xfrm>
                <a:off x="4229100" y="4267200"/>
                <a:ext cx="228600" cy="228600"/>
              </a:xfrm>
              <a:prstGeom prst="flowChartMagneticDisk">
                <a:avLst/>
              </a:prstGeom>
              <a:gradFill flip="none" rotWithShape="1">
                <a:gsLst>
                  <a:gs pos="0">
                    <a:srgbClr val="FFFA00">
                      <a:shade val="30000"/>
                      <a:satMod val="115000"/>
                    </a:srgbClr>
                  </a:gs>
                  <a:gs pos="50000">
                    <a:srgbClr val="FFFA00">
                      <a:shade val="67500"/>
                      <a:satMod val="115000"/>
                    </a:srgbClr>
                  </a:gs>
                  <a:gs pos="100000">
                    <a:srgbClr val="FFFA00">
                      <a:shade val="100000"/>
                      <a:satMod val="115000"/>
                    </a:srgbClr>
                  </a:gs>
                </a:gsLst>
                <a:lin ang="16200000" scaled="1"/>
                <a:tileRect/>
              </a:gradFill>
              <a:ln w="9525" cap="flat" cmpd="sng" algn="ctr">
                <a:solidFill>
                  <a:schemeClr val="bg1">
                    <a:lumMod val="1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</a:endParaRPr>
              </a:p>
            </p:txBody>
          </p:sp>
        </p:grpSp>
      </p:grpSp>
      <p:sp>
        <p:nvSpPr>
          <p:cNvPr id="109" name="TextBox 108"/>
          <p:cNvSpPr txBox="1"/>
          <p:nvPr/>
        </p:nvSpPr>
        <p:spPr>
          <a:xfrm>
            <a:off x="1600200" y="5893712"/>
            <a:ext cx="44435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ANL</a:t>
            </a:r>
            <a:endParaRPr lang="en-US" sz="12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0" name="TextBox 109"/>
          <p:cNvSpPr txBox="1"/>
          <p:nvPr/>
        </p:nvSpPr>
        <p:spPr>
          <a:xfrm>
            <a:off x="4267200" y="5893712"/>
            <a:ext cx="49545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SLAC</a:t>
            </a:r>
            <a:endParaRPr lang="en-US" sz="12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1" name="TextBox 110"/>
          <p:cNvSpPr txBox="1"/>
          <p:nvPr/>
        </p:nvSpPr>
        <p:spPr>
          <a:xfrm>
            <a:off x="6960199" y="5893712"/>
            <a:ext cx="44345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UTA</a:t>
            </a:r>
            <a:endParaRPr lang="en-US" sz="12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112" name="Group 52"/>
          <p:cNvGrpSpPr/>
          <p:nvPr/>
        </p:nvGrpSpPr>
        <p:grpSpPr>
          <a:xfrm>
            <a:off x="3962400" y="4580691"/>
            <a:ext cx="914400" cy="322421"/>
            <a:chOff x="3886200" y="3886200"/>
            <a:chExt cx="914400" cy="322421"/>
          </a:xfrm>
        </p:grpSpPr>
        <p:sp>
          <p:nvSpPr>
            <p:cNvPr id="113" name="Cube 112"/>
            <p:cNvSpPr/>
            <p:nvPr/>
          </p:nvSpPr>
          <p:spPr bwMode="auto">
            <a:xfrm>
              <a:off x="3967197" y="3886200"/>
              <a:ext cx="457200" cy="304800"/>
            </a:xfrm>
            <a:prstGeom prst="cube">
              <a:avLst/>
            </a:prstGeom>
            <a:gradFill flip="none" rotWithShape="1">
              <a:gsLst>
                <a:gs pos="0">
                  <a:schemeClr val="accent4">
                    <a:lumMod val="50000"/>
                    <a:lumOff val="50000"/>
                    <a:shade val="30000"/>
                    <a:satMod val="115000"/>
                  </a:schemeClr>
                </a:gs>
                <a:gs pos="50000">
                  <a:schemeClr val="accent4">
                    <a:lumMod val="50000"/>
                    <a:lumOff val="50000"/>
                    <a:shade val="67500"/>
                    <a:satMod val="115000"/>
                  </a:schemeClr>
                </a:gs>
                <a:gs pos="100000">
                  <a:schemeClr val="accent4">
                    <a:lumMod val="50000"/>
                    <a:lumOff val="50000"/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  <a:ln w="9525" cap="flat" cmpd="sng" algn="ctr">
              <a:solidFill>
                <a:schemeClr val="accent6">
                  <a:lumMod val="90000"/>
                  <a:lumOff val="1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14" name="Cube 113"/>
            <p:cNvSpPr/>
            <p:nvPr/>
          </p:nvSpPr>
          <p:spPr bwMode="auto">
            <a:xfrm>
              <a:off x="4343400" y="3886200"/>
              <a:ext cx="457200" cy="304800"/>
            </a:xfrm>
            <a:prstGeom prst="cube">
              <a:avLst/>
            </a:prstGeom>
            <a:gradFill flip="none" rotWithShape="1">
              <a:gsLst>
                <a:gs pos="0">
                  <a:srgbClr val="66FF66">
                    <a:shade val="30000"/>
                    <a:satMod val="115000"/>
                  </a:srgbClr>
                </a:gs>
                <a:gs pos="50000">
                  <a:srgbClr val="66FF66">
                    <a:shade val="67500"/>
                    <a:satMod val="115000"/>
                  </a:srgbClr>
                </a:gs>
                <a:gs pos="100000">
                  <a:srgbClr val="66FF66">
                    <a:shade val="100000"/>
                    <a:satMod val="115000"/>
                  </a:srgbClr>
                </a:gs>
              </a:gsLst>
              <a:lin ang="16200000" scaled="1"/>
              <a:tileRect/>
            </a:gradFill>
            <a:ln w="9525" cap="flat" cmpd="sng" algn="ctr">
              <a:solidFill>
                <a:schemeClr val="bg1">
                  <a:lumMod val="1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15" name="TextBox 114"/>
            <p:cNvSpPr txBox="1"/>
            <p:nvPr/>
          </p:nvSpPr>
          <p:spPr>
            <a:xfrm>
              <a:off x="4267200" y="3962400"/>
              <a:ext cx="53340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b="1" dirty="0" err="1" smtClean="0"/>
                <a:t>cmsd</a:t>
              </a:r>
              <a:endParaRPr lang="en-US" sz="1000" b="1" dirty="0"/>
            </a:p>
          </p:txBody>
        </p:sp>
        <p:sp>
          <p:nvSpPr>
            <p:cNvPr id="116" name="TextBox 115"/>
            <p:cNvSpPr txBox="1"/>
            <p:nvPr/>
          </p:nvSpPr>
          <p:spPr>
            <a:xfrm>
              <a:off x="3886200" y="3962400"/>
              <a:ext cx="542994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b="1" dirty="0" err="1" smtClean="0">
                  <a:solidFill>
                    <a:srgbClr val="FFFFFF"/>
                  </a:solidFill>
                </a:rPr>
                <a:t>xrootd</a:t>
              </a:r>
              <a:endParaRPr lang="en-US" sz="1000" b="1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127" name="Group 52"/>
          <p:cNvGrpSpPr/>
          <p:nvPr/>
        </p:nvGrpSpPr>
        <p:grpSpPr>
          <a:xfrm>
            <a:off x="6629400" y="4580691"/>
            <a:ext cx="914400" cy="322421"/>
            <a:chOff x="3886200" y="3886200"/>
            <a:chExt cx="914400" cy="322421"/>
          </a:xfrm>
        </p:grpSpPr>
        <p:sp>
          <p:nvSpPr>
            <p:cNvPr id="128" name="Cube 127"/>
            <p:cNvSpPr/>
            <p:nvPr/>
          </p:nvSpPr>
          <p:spPr bwMode="auto">
            <a:xfrm>
              <a:off x="3967197" y="3886200"/>
              <a:ext cx="457200" cy="304800"/>
            </a:xfrm>
            <a:prstGeom prst="cube">
              <a:avLst/>
            </a:prstGeom>
            <a:gradFill flip="none" rotWithShape="1">
              <a:gsLst>
                <a:gs pos="0">
                  <a:schemeClr val="accent4">
                    <a:lumMod val="50000"/>
                    <a:lumOff val="50000"/>
                    <a:shade val="30000"/>
                    <a:satMod val="115000"/>
                  </a:schemeClr>
                </a:gs>
                <a:gs pos="50000">
                  <a:schemeClr val="accent4">
                    <a:lumMod val="50000"/>
                    <a:lumOff val="50000"/>
                    <a:shade val="67500"/>
                    <a:satMod val="115000"/>
                  </a:schemeClr>
                </a:gs>
                <a:gs pos="100000">
                  <a:schemeClr val="accent4">
                    <a:lumMod val="50000"/>
                    <a:lumOff val="50000"/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  <a:ln w="9525" cap="flat" cmpd="sng" algn="ctr">
              <a:solidFill>
                <a:schemeClr val="accent6">
                  <a:lumMod val="90000"/>
                  <a:lumOff val="1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29" name="Cube 128"/>
            <p:cNvSpPr/>
            <p:nvPr/>
          </p:nvSpPr>
          <p:spPr bwMode="auto">
            <a:xfrm>
              <a:off x="4343400" y="3886200"/>
              <a:ext cx="457200" cy="304800"/>
            </a:xfrm>
            <a:prstGeom prst="cube">
              <a:avLst/>
            </a:prstGeom>
            <a:gradFill flip="none" rotWithShape="1">
              <a:gsLst>
                <a:gs pos="0">
                  <a:srgbClr val="66FF66">
                    <a:shade val="30000"/>
                    <a:satMod val="115000"/>
                  </a:srgbClr>
                </a:gs>
                <a:gs pos="50000">
                  <a:srgbClr val="66FF66">
                    <a:shade val="67500"/>
                    <a:satMod val="115000"/>
                  </a:srgbClr>
                </a:gs>
                <a:gs pos="100000">
                  <a:srgbClr val="66FF66">
                    <a:shade val="100000"/>
                    <a:satMod val="115000"/>
                  </a:srgbClr>
                </a:gs>
              </a:gsLst>
              <a:lin ang="16200000" scaled="1"/>
              <a:tileRect/>
            </a:gradFill>
            <a:ln w="9525" cap="flat" cmpd="sng" algn="ctr">
              <a:solidFill>
                <a:schemeClr val="bg1">
                  <a:lumMod val="1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30" name="TextBox 129"/>
            <p:cNvSpPr txBox="1"/>
            <p:nvPr/>
          </p:nvSpPr>
          <p:spPr>
            <a:xfrm>
              <a:off x="4267200" y="3962400"/>
              <a:ext cx="53340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b="1" dirty="0" err="1" smtClean="0"/>
                <a:t>cmsd</a:t>
              </a:r>
              <a:endParaRPr lang="en-US" sz="1000" b="1" dirty="0"/>
            </a:p>
          </p:txBody>
        </p:sp>
        <p:sp>
          <p:nvSpPr>
            <p:cNvPr id="131" name="TextBox 130"/>
            <p:cNvSpPr txBox="1"/>
            <p:nvPr/>
          </p:nvSpPr>
          <p:spPr>
            <a:xfrm>
              <a:off x="3886200" y="3962400"/>
              <a:ext cx="542994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b="1" dirty="0" err="1" smtClean="0">
                  <a:solidFill>
                    <a:srgbClr val="FFFFFF"/>
                  </a:solidFill>
                </a:rPr>
                <a:t>xrootd</a:t>
              </a:r>
              <a:endParaRPr lang="en-US" sz="1000" b="1" dirty="0">
                <a:solidFill>
                  <a:srgbClr val="FFFFFF"/>
                </a:solidFill>
              </a:endParaRPr>
            </a:p>
          </p:txBody>
        </p:sp>
      </p:grpSp>
      <p:sp>
        <p:nvSpPr>
          <p:cNvPr id="132" name="TextBox 131"/>
          <p:cNvSpPr txBox="1"/>
          <p:nvPr/>
        </p:nvSpPr>
        <p:spPr>
          <a:xfrm>
            <a:off x="2133600" y="4522112"/>
            <a:ext cx="119616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i="1" dirty="0" smtClean="0"/>
              <a:t>Manager</a:t>
            </a:r>
          </a:p>
          <a:p>
            <a:pPr algn="ctr"/>
            <a:r>
              <a:rPr lang="en-US" sz="800" b="1" i="1" dirty="0" smtClean="0"/>
              <a:t>(a.k.a. Local Redirector)</a:t>
            </a:r>
            <a:endParaRPr lang="en-US" sz="800" b="1" i="1" dirty="0"/>
          </a:p>
        </p:txBody>
      </p:sp>
      <p:sp>
        <p:nvSpPr>
          <p:cNvPr id="133" name="TextBox 132"/>
          <p:cNvSpPr txBox="1"/>
          <p:nvPr/>
        </p:nvSpPr>
        <p:spPr>
          <a:xfrm>
            <a:off x="4800600" y="4522112"/>
            <a:ext cx="119616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i="1" dirty="0" smtClean="0"/>
              <a:t>Manager</a:t>
            </a:r>
          </a:p>
          <a:p>
            <a:pPr algn="ctr"/>
            <a:r>
              <a:rPr lang="en-US" sz="800" b="1" i="1" dirty="0" smtClean="0"/>
              <a:t>(a.k.a. Local Redirector)</a:t>
            </a:r>
            <a:endParaRPr lang="en-US" sz="800" b="1" i="1" dirty="0"/>
          </a:p>
        </p:txBody>
      </p:sp>
      <p:sp>
        <p:nvSpPr>
          <p:cNvPr id="134" name="TextBox 133"/>
          <p:cNvSpPr txBox="1"/>
          <p:nvPr/>
        </p:nvSpPr>
        <p:spPr>
          <a:xfrm>
            <a:off x="7467600" y="4522112"/>
            <a:ext cx="119616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i="1" dirty="0" smtClean="0"/>
              <a:t>Manager</a:t>
            </a:r>
          </a:p>
          <a:p>
            <a:pPr algn="ctr"/>
            <a:r>
              <a:rPr lang="en-US" sz="800" b="1" i="1" dirty="0" smtClean="0"/>
              <a:t>(a.k.a. Local Redirector)</a:t>
            </a:r>
            <a:endParaRPr lang="en-US" sz="800" b="1" i="1" dirty="0"/>
          </a:p>
        </p:txBody>
      </p:sp>
      <p:grpSp>
        <p:nvGrpSpPr>
          <p:cNvPr id="135" name="Group 52"/>
          <p:cNvGrpSpPr/>
          <p:nvPr/>
        </p:nvGrpSpPr>
        <p:grpSpPr>
          <a:xfrm>
            <a:off x="1295400" y="4580691"/>
            <a:ext cx="914400" cy="322421"/>
            <a:chOff x="3886200" y="3886200"/>
            <a:chExt cx="914400" cy="322421"/>
          </a:xfrm>
        </p:grpSpPr>
        <p:sp>
          <p:nvSpPr>
            <p:cNvPr id="136" name="Cube 135"/>
            <p:cNvSpPr/>
            <p:nvPr/>
          </p:nvSpPr>
          <p:spPr bwMode="auto">
            <a:xfrm>
              <a:off x="3967197" y="3886200"/>
              <a:ext cx="457200" cy="304800"/>
            </a:xfrm>
            <a:prstGeom prst="cube">
              <a:avLst/>
            </a:prstGeom>
            <a:gradFill flip="none" rotWithShape="1">
              <a:gsLst>
                <a:gs pos="0">
                  <a:schemeClr val="accent4">
                    <a:lumMod val="50000"/>
                    <a:lumOff val="50000"/>
                    <a:shade val="30000"/>
                    <a:satMod val="115000"/>
                  </a:schemeClr>
                </a:gs>
                <a:gs pos="50000">
                  <a:schemeClr val="accent4">
                    <a:lumMod val="50000"/>
                    <a:lumOff val="50000"/>
                    <a:shade val="67500"/>
                    <a:satMod val="115000"/>
                  </a:schemeClr>
                </a:gs>
                <a:gs pos="100000">
                  <a:schemeClr val="accent4">
                    <a:lumMod val="50000"/>
                    <a:lumOff val="50000"/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  <a:ln w="9525" cap="flat" cmpd="sng" algn="ctr">
              <a:solidFill>
                <a:schemeClr val="accent6">
                  <a:lumMod val="90000"/>
                  <a:lumOff val="1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37" name="Cube 136"/>
            <p:cNvSpPr/>
            <p:nvPr/>
          </p:nvSpPr>
          <p:spPr bwMode="auto">
            <a:xfrm>
              <a:off x="4343400" y="3886200"/>
              <a:ext cx="457200" cy="304800"/>
            </a:xfrm>
            <a:prstGeom prst="cube">
              <a:avLst/>
            </a:prstGeom>
            <a:gradFill flip="none" rotWithShape="1">
              <a:gsLst>
                <a:gs pos="0">
                  <a:srgbClr val="66FF66">
                    <a:shade val="30000"/>
                    <a:satMod val="115000"/>
                  </a:srgbClr>
                </a:gs>
                <a:gs pos="50000">
                  <a:srgbClr val="66FF66">
                    <a:shade val="67500"/>
                    <a:satMod val="115000"/>
                  </a:srgbClr>
                </a:gs>
                <a:gs pos="100000">
                  <a:srgbClr val="66FF66">
                    <a:shade val="100000"/>
                    <a:satMod val="115000"/>
                  </a:srgbClr>
                </a:gs>
              </a:gsLst>
              <a:lin ang="16200000" scaled="1"/>
              <a:tileRect/>
            </a:gradFill>
            <a:ln w="9525" cap="flat" cmpd="sng" algn="ctr">
              <a:solidFill>
                <a:schemeClr val="bg1">
                  <a:lumMod val="1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38" name="TextBox 137"/>
            <p:cNvSpPr txBox="1"/>
            <p:nvPr/>
          </p:nvSpPr>
          <p:spPr>
            <a:xfrm>
              <a:off x="4267200" y="3962400"/>
              <a:ext cx="53340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b="1" dirty="0" err="1" smtClean="0"/>
                <a:t>cmsd</a:t>
              </a:r>
              <a:endParaRPr lang="en-US" sz="1000" b="1" dirty="0"/>
            </a:p>
          </p:txBody>
        </p:sp>
        <p:sp>
          <p:nvSpPr>
            <p:cNvPr id="139" name="TextBox 138"/>
            <p:cNvSpPr txBox="1"/>
            <p:nvPr/>
          </p:nvSpPr>
          <p:spPr>
            <a:xfrm>
              <a:off x="3886200" y="3962400"/>
              <a:ext cx="542994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b="1" dirty="0" err="1" smtClean="0">
                  <a:solidFill>
                    <a:srgbClr val="FFFFFF"/>
                  </a:solidFill>
                </a:rPr>
                <a:t>xrootd</a:t>
              </a:r>
              <a:endParaRPr lang="en-US" sz="1000" b="1" dirty="0">
                <a:solidFill>
                  <a:srgbClr val="FFFFFF"/>
                </a:solidFill>
              </a:endParaRPr>
            </a:p>
          </p:txBody>
        </p:sp>
      </p:grpSp>
      <p:sp>
        <p:nvSpPr>
          <p:cNvPr id="140" name="TextBox 139"/>
          <p:cNvSpPr txBox="1"/>
          <p:nvPr/>
        </p:nvSpPr>
        <p:spPr>
          <a:xfrm>
            <a:off x="2438400" y="5741312"/>
            <a:ext cx="62709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 smtClean="0"/>
              <a:t>/my/file</a:t>
            </a:r>
            <a:endParaRPr lang="en-US" sz="1000" b="1" dirty="0"/>
          </a:p>
        </p:txBody>
      </p:sp>
      <p:sp>
        <p:nvSpPr>
          <p:cNvPr id="145" name="Rectangle 144"/>
          <p:cNvSpPr/>
          <p:nvPr/>
        </p:nvSpPr>
        <p:spPr bwMode="auto">
          <a:xfrm>
            <a:off x="6248400" y="3886200"/>
            <a:ext cx="1143000" cy="457200"/>
          </a:xfrm>
          <a:prstGeom prst="rect">
            <a:avLst/>
          </a:prstGeom>
          <a:noFill/>
          <a:ln w="19050" cap="flat" cmpd="sng" algn="ctr">
            <a:solidFill>
              <a:schemeClr val="bg1">
                <a:lumMod val="25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</a:endParaRPr>
          </a:p>
        </p:txBody>
      </p:sp>
      <p:grpSp>
        <p:nvGrpSpPr>
          <p:cNvPr id="146" name="Group 52"/>
          <p:cNvGrpSpPr/>
          <p:nvPr/>
        </p:nvGrpSpPr>
        <p:grpSpPr>
          <a:xfrm>
            <a:off x="6324600" y="3962400"/>
            <a:ext cx="914400" cy="322421"/>
            <a:chOff x="3886200" y="3886200"/>
            <a:chExt cx="914400" cy="322421"/>
          </a:xfrm>
        </p:grpSpPr>
        <p:sp>
          <p:nvSpPr>
            <p:cNvPr id="147" name="Cube 146"/>
            <p:cNvSpPr/>
            <p:nvPr/>
          </p:nvSpPr>
          <p:spPr bwMode="auto">
            <a:xfrm>
              <a:off x="3967197" y="3886200"/>
              <a:ext cx="457200" cy="304800"/>
            </a:xfrm>
            <a:prstGeom prst="cube">
              <a:avLst/>
            </a:prstGeom>
            <a:gradFill flip="none" rotWithShape="1">
              <a:gsLst>
                <a:gs pos="0">
                  <a:schemeClr val="accent4">
                    <a:lumMod val="50000"/>
                    <a:lumOff val="50000"/>
                    <a:shade val="30000"/>
                    <a:satMod val="115000"/>
                  </a:schemeClr>
                </a:gs>
                <a:gs pos="50000">
                  <a:schemeClr val="accent4">
                    <a:lumMod val="50000"/>
                    <a:lumOff val="50000"/>
                    <a:shade val="67500"/>
                    <a:satMod val="115000"/>
                  </a:schemeClr>
                </a:gs>
                <a:gs pos="100000">
                  <a:schemeClr val="accent4">
                    <a:lumMod val="50000"/>
                    <a:lumOff val="50000"/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  <a:ln w="9525" cap="flat" cmpd="sng" algn="ctr">
              <a:solidFill>
                <a:schemeClr val="accent6">
                  <a:lumMod val="90000"/>
                  <a:lumOff val="1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48" name="Cube 147"/>
            <p:cNvSpPr/>
            <p:nvPr/>
          </p:nvSpPr>
          <p:spPr bwMode="auto">
            <a:xfrm>
              <a:off x="4343400" y="3886200"/>
              <a:ext cx="457200" cy="304800"/>
            </a:xfrm>
            <a:prstGeom prst="cube">
              <a:avLst/>
            </a:prstGeom>
            <a:gradFill flip="none" rotWithShape="1">
              <a:gsLst>
                <a:gs pos="0">
                  <a:srgbClr val="66FF66">
                    <a:shade val="30000"/>
                    <a:satMod val="115000"/>
                  </a:srgbClr>
                </a:gs>
                <a:gs pos="50000">
                  <a:srgbClr val="66FF66">
                    <a:shade val="67500"/>
                    <a:satMod val="115000"/>
                  </a:srgbClr>
                </a:gs>
                <a:gs pos="100000">
                  <a:srgbClr val="66FF66">
                    <a:shade val="100000"/>
                    <a:satMod val="115000"/>
                  </a:srgbClr>
                </a:gs>
              </a:gsLst>
              <a:lin ang="16200000" scaled="1"/>
              <a:tileRect/>
            </a:gradFill>
            <a:ln w="9525" cap="flat" cmpd="sng" algn="ctr">
              <a:solidFill>
                <a:schemeClr val="bg1">
                  <a:lumMod val="1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49" name="TextBox 148"/>
            <p:cNvSpPr txBox="1"/>
            <p:nvPr/>
          </p:nvSpPr>
          <p:spPr>
            <a:xfrm>
              <a:off x="4267200" y="3962400"/>
              <a:ext cx="53340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b="1" dirty="0" err="1" smtClean="0"/>
                <a:t>cmsd</a:t>
              </a:r>
              <a:endParaRPr lang="en-US" sz="1000" b="1" dirty="0"/>
            </a:p>
          </p:txBody>
        </p:sp>
        <p:sp>
          <p:nvSpPr>
            <p:cNvPr id="150" name="TextBox 149"/>
            <p:cNvSpPr txBox="1"/>
            <p:nvPr/>
          </p:nvSpPr>
          <p:spPr>
            <a:xfrm>
              <a:off x="3886200" y="3962400"/>
              <a:ext cx="542994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b="1" dirty="0" err="1" smtClean="0">
                  <a:solidFill>
                    <a:srgbClr val="FFFFFF"/>
                  </a:solidFill>
                </a:rPr>
                <a:t>xrootd</a:t>
              </a:r>
              <a:endParaRPr lang="en-US" sz="1000" b="1" dirty="0">
                <a:solidFill>
                  <a:srgbClr val="FFFFFF"/>
                </a:solidFill>
              </a:endParaRPr>
            </a:p>
          </p:txBody>
        </p:sp>
      </p:grpSp>
      <p:sp>
        <p:nvSpPr>
          <p:cNvPr id="151" name="TextBox 150"/>
          <p:cNvSpPr txBox="1"/>
          <p:nvPr/>
        </p:nvSpPr>
        <p:spPr>
          <a:xfrm>
            <a:off x="7327344" y="3912513"/>
            <a:ext cx="132427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i="1" dirty="0" smtClean="0"/>
              <a:t>Meta-Manager</a:t>
            </a:r>
          </a:p>
          <a:p>
            <a:pPr algn="ctr"/>
            <a:r>
              <a:rPr lang="en-US" sz="800" b="1" i="1" dirty="0" smtClean="0"/>
              <a:t>(a.k.a. Global Redirector)</a:t>
            </a:r>
            <a:endParaRPr lang="en-US" sz="800" b="1" i="1" dirty="0"/>
          </a:p>
        </p:txBody>
      </p:sp>
      <p:cxnSp>
        <p:nvCxnSpPr>
          <p:cNvPr id="158" name="Elbow Connector 157"/>
          <p:cNvCxnSpPr/>
          <p:nvPr/>
        </p:nvCxnSpPr>
        <p:spPr bwMode="auto">
          <a:xfrm>
            <a:off x="6477000" y="5334000"/>
            <a:ext cx="914400" cy="914400"/>
          </a:xfrm>
          <a:prstGeom prst="bentConnector3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60" name="Elbow Connector 159"/>
          <p:cNvCxnSpPr/>
          <p:nvPr/>
        </p:nvCxnSpPr>
        <p:spPr bwMode="auto">
          <a:xfrm>
            <a:off x="6400800" y="5334000"/>
            <a:ext cx="914400" cy="914400"/>
          </a:xfrm>
          <a:prstGeom prst="bentConnector3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77" name="Elbow Connector 176"/>
          <p:cNvCxnSpPr/>
          <p:nvPr/>
        </p:nvCxnSpPr>
        <p:spPr bwMode="auto">
          <a:xfrm>
            <a:off x="6400800" y="5334000"/>
            <a:ext cx="914400" cy="914400"/>
          </a:xfrm>
          <a:prstGeom prst="bentConnector3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36" name="Bent Arrow 235"/>
          <p:cNvSpPr/>
          <p:nvPr/>
        </p:nvSpPr>
        <p:spPr bwMode="auto">
          <a:xfrm>
            <a:off x="3810000" y="4038600"/>
            <a:ext cx="2590800" cy="1371600"/>
          </a:xfrm>
          <a:prstGeom prst="bentArrow">
            <a:avLst>
              <a:gd name="adj1" fmla="val 7102"/>
              <a:gd name="adj2" fmla="val 6643"/>
              <a:gd name="adj3" fmla="val 24614"/>
              <a:gd name="adj4" fmla="val 42204"/>
            </a:avLst>
          </a:prstGeom>
          <a:solidFill>
            <a:srgbClr val="0033C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</a:endParaRPr>
          </a:p>
        </p:txBody>
      </p:sp>
      <p:sp>
        <p:nvSpPr>
          <p:cNvPr id="237" name="TextBox 236"/>
          <p:cNvSpPr txBox="1"/>
          <p:nvPr/>
        </p:nvSpPr>
        <p:spPr>
          <a:xfrm>
            <a:off x="869423" y="3962400"/>
            <a:ext cx="7307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/>
              <a:t>Client</a:t>
            </a:r>
            <a:endParaRPr lang="en-US" b="1" i="1" dirty="0"/>
          </a:p>
        </p:txBody>
      </p:sp>
      <p:sp>
        <p:nvSpPr>
          <p:cNvPr id="238" name="Smiley Face 237"/>
          <p:cNvSpPr/>
          <p:nvPr/>
        </p:nvSpPr>
        <p:spPr bwMode="auto">
          <a:xfrm>
            <a:off x="1524000" y="3810000"/>
            <a:ext cx="609600" cy="609600"/>
          </a:xfrm>
          <a:prstGeom prst="smileyFace">
            <a:avLst/>
          </a:prstGeom>
          <a:solidFill>
            <a:srgbClr val="F8F8F8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</a:endParaRPr>
          </a:p>
        </p:txBody>
      </p:sp>
      <p:sp>
        <p:nvSpPr>
          <p:cNvPr id="239" name="Bent Arrow 238"/>
          <p:cNvSpPr/>
          <p:nvPr/>
        </p:nvSpPr>
        <p:spPr bwMode="auto">
          <a:xfrm rot="5400000">
            <a:off x="2977242" y="3271159"/>
            <a:ext cx="522516" cy="2209800"/>
          </a:xfrm>
          <a:prstGeom prst="bentArrow">
            <a:avLst>
              <a:gd name="adj1" fmla="val 19373"/>
              <a:gd name="adj2" fmla="val 12619"/>
              <a:gd name="adj3" fmla="val 27270"/>
              <a:gd name="adj4" fmla="val 62125"/>
            </a:avLst>
          </a:prstGeom>
          <a:solidFill>
            <a:srgbClr val="008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</a:endParaRPr>
          </a:p>
        </p:txBody>
      </p:sp>
      <p:sp>
        <p:nvSpPr>
          <p:cNvPr id="241" name="Bent Arrow 240"/>
          <p:cNvSpPr/>
          <p:nvPr/>
        </p:nvSpPr>
        <p:spPr bwMode="auto">
          <a:xfrm rot="5400000">
            <a:off x="2286000" y="3962400"/>
            <a:ext cx="1295400" cy="1600200"/>
          </a:xfrm>
          <a:prstGeom prst="bentArrow">
            <a:avLst>
              <a:gd name="adj1" fmla="val 7189"/>
              <a:gd name="adj2" fmla="val 6643"/>
              <a:gd name="adj3" fmla="val 24614"/>
              <a:gd name="adj4" fmla="val 40813"/>
            </a:avLst>
          </a:prstGeom>
          <a:solidFill>
            <a:srgbClr val="008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</a:endParaRPr>
          </a:p>
        </p:txBody>
      </p:sp>
      <p:sp>
        <p:nvSpPr>
          <p:cNvPr id="155" name="TextBox 154"/>
          <p:cNvSpPr txBox="1"/>
          <p:nvPr/>
        </p:nvSpPr>
        <p:spPr>
          <a:xfrm>
            <a:off x="3428410" y="3837801"/>
            <a:ext cx="266759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err="1" smtClean="0">
                <a:solidFill>
                  <a:srgbClr val="000000"/>
                </a:solidFill>
              </a:rPr>
              <a:t>xrdcp</a:t>
            </a:r>
            <a:r>
              <a:rPr lang="en-US" sz="1200" b="1" dirty="0" smtClean="0">
                <a:solidFill>
                  <a:srgbClr val="000000"/>
                </a:solidFill>
              </a:rPr>
              <a:t> –x xroot://mm.org//my/file /my</a:t>
            </a:r>
            <a:endParaRPr lang="en-US" sz="1200" b="1" dirty="0">
              <a:solidFill>
                <a:srgbClr val="000000"/>
              </a:solidFill>
            </a:endParaRPr>
          </a:p>
        </p:txBody>
      </p:sp>
      <p:sp>
        <p:nvSpPr>
          <p:cNvPr id="242" name="TextBox 241"/>
          <p:cNvSpPr txBox="1"/>
          <p:nvPr/>
        </p:nvSpPr>
        <p:spPr>
          <a:xfrm>
            <a:off x="2057400" y="3837801"/>
            <a:ext cx="12703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rgbClr val="000000"/>
                </a:solidFill>
              </a:rPr>
              <a:t>open(“/my/file”)</a:t>
            </a:r>
            <a:endParaRPr lang="en-US" sz="1200" b="1" dirty="0">
              <a:solidFill>
                <a:srgbClr val="000000"/>
              </a:solidFill>
            </a:endParaRPr>
          </a:p>
        </p:txBody>
      </p:sp>
      <p:sp>
        <p:nvSpPr>
          <p:cNvPr id="153" name="TextBox 152"/>
          <p:cNvSpPr txBox="1"/>
          <p:nvPr/>
        </p:nvSpPr>
        <p:spPr>
          <a:xfrm>
            <a:off x="2316150" y="6019800"/>
            <a:ext cx="27130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tabLst>
                <a:tab pos="1371600" algn="l"/>
              </a:tabLst>
            </a:pPr>
            <a:r>
              <a:rPr lang="en-US" sz="1200" b="1" i="1" dirty="0" err="1" smtClean="0">
                <a:solidFill>
                  <a:schemeClr val="accent4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</a:t>
            </a:r>
            <a:r>
              <a:rPr lang="en-US" sz="1200" b="1" i="1" dirty="0" err="1" smtClean="0">
                <a:solidFill>
                  <a:schemeClr val="accent4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rdcp</a:t>
            </a:r>
            <a:r>
              <a:rPr lang="en-US" sz="1200" b="1" i="1" dirty="0" smtClean="0">
                <a:solidFill>
                  <a:schemeClr val="accent4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copies data 	using two sources</a:t>
            </a:r>
            <a:endParaRPr lang="en-US" sz="1200" b="1" i="1" dirty="0">
              <a:solidFill>
                <a:schemeClr val="accent4">
                  <a:lumMod val="50000"/>
                  <a:lumOff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6" name="TextBox 155"/>
          <p:cNvSpPr txBox="1"/>
          <p:nvPr/>
        </p:nvSpPr>
        <p:spPr>
          <a:xfrm>
            <a:off x="3944905" y="5715000"/>
            <a:ext cx="62709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 smtClean="0"/>
              <a:t>/my/file</a:t>
            </a:r>
            <a:endParaRPr lang="en-US" sz="1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1000"/>
                                        <p:tgtEl>
                                          <p:spTgt spid="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5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2000"/>
                                        <p:tgtEl>
                                          <p:spTgt spid="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500"/>
                            </p:stCondLst>
                            <p:childTnLst>
                              <p:par>
                                <p:cTn id="22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2000"/>
                                        <p:tgtEl>
                                          <p:spTgt spid="2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2000"/>
                                        <p:tgtEl>
                                          <p:spTgt spid="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2000"/>
                                        <p:tgtEl>
                                          <p:spTgt spid="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0" dur="2000"/>
                                        <p:tgtEl>
                                          <p:spTgt spid="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2000"/>
                                        <p:tgtEl>
                                          <p:spTgt spid="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2000"/>
                                        <p:tgtEl>
                                          <p:spTgt spid="2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20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3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57" dur="683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58" dur="683" fill="hold">
                                          <p:stCondLst>
                                            <p:cond delay="683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683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34" decel="50000" autoRev="1" fill="hold">
                                          <p:stCondLst>
                                            <p:cond delay="683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04" fill="hold">
                                          <p:stCondLst>
                                            <p:cond delay="1296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6750"/>
                            </p:stCondLst>
                            <p:childTnLst>
                              <p:par>
                                <p:cTn id="63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" dur="2000"/>
                                        <p:tgtEl>
                                          <p:spTgt spid="2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2000"/>
                                        <p:tgtEl>
                                          <p:spTgt spid="2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70" dur="20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3" grpId="0" animBg="1"/>
      <p:bldP spid="233" grpId="1" animBg="1"/>
      <p:bldP spid="235" grpId="0" animBg="1"/>
      <p:bldP spid="235" grpId="1" animBg="1"/>
      <p:bldP spid="236" grpId="0" animBg="1"/>
      <p:bldP spid="236" grpId="1" animBg="1"/>
      <p:bldP spid="237" grpId="0"/>
      <p:bldP spid="238" grpId="0" animBg="1"/>
      <p:bldP spid="239" grpId="0" animBg="1"/>
      <p:bldP spid="239" grpId="1" animBg="1"/>
      <p:bldP spid="241" grpId="0" animBg="1"/>
      <p:bldP spid="155" grpId="0"/>
      <p:bldP spid="155" grpId="1"/>
      <p:bldP spid="242" grpId="0"/>
      <p:bldP spid="153" grpId="0"/>
      <p:bldP spid="153" grpId="1"/>
      <p:bldP spid="15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8" name="Straight Arrow Connector 207"/>
          <p:cNvCxnSpPr>
            <a:stCxn id="137" idx="0"/>
            <a:endCxn id="149" idx="2"/>
          </p:cNvCxnSpPr>
          <p:nvPr/>
        </p:nvCxnSpPr>
        <p:spPr bwMode="auto">
          <a:xfrm rot="5400000" flipH="1" flipV="1">
            <a:off x="4195465" y="1803856"/>
            <a:ext cx="600670" cy="49530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FA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10" name="Straight Arrow Connector 209"/>
          <p:cNvCxnSpPr>
            <a:stCxn id="114" idx="0"/>
            <a:endCxn id="149" idx="2"/>
          </p:cNvCxnSpPr>
          <p:nvPr/>
        </p:nvCxnSpPr>
        <p:spPr bwMode="auto">
          <a:xfrm rot="5400000" flipH="1" flipV="1">
            <a:off x="5528965" y="3137356"/>
            <a:ext cx="600670" cy="22860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FA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12" name="Straight Arrow Connector 211"/>
          <p:cNvCxnSpPr>
            <a:stCxn id="129" idx="0"/>
            <a:endCxn id="149" idx="2"/>
          </p:cNvCxnSpPr>
          <p:nvPr/>
        </p:nvCxnSpPr>
        <p:spPr bwMode="auto">
          <a:xfrm rot="16200000" flipV="1">
            <a:off x="6862465" y="4089856"/>
            <a:ext cx="600670" cy="3810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FA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Direct</a:t>
            </a:r>
            <a:r>
              <a:rPr lang="en-US" dirty="0" smtClean="0"/>
              <a:t> </a:t>
            </a:r>
            <a:r>
              <a:rPr lang="en-US" dirty="0" smtClean="0"/>
              <a:t>Data Access Architecture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077200" cy="1752600"/>
          </a:xfrm>
        </p:spPr>
        <p:txBody>
          <a:bodyPr/>
          <a:lstStyle/>
          <a:p>
            <a:pPr>
              <a:lnSpc>
                <a:spcPts val="2600"/>
              </a:lnSpc>
            </a:pPr>
            <a:r>
              <a:rPr lang="en-US" dirty="0" smtClean="0"/>
              <a:t>Use servers as if all of them were local</a:t>
            </a:r>
            <a:endParaRPr lang="en-US" dirty="0" smtClean="0"/>
          </a:p>
          <a:p>
            <a:pPr lvl="1">
              <a:lnSpc>
                <a:spcPts val="2600"/>
              </a:lnSpc>
            </a:pPr>
            <a:r>
              <a:rPr lang="en-US" dirty="0" smtClean="0"/>
              <a:t>Normal and easiest way of doing this</a:t>
            </a:r>
            <a:endParaRPr lang="en-US" dirty="0" smtClean="0"/>
          </a:p>
          <a:p>
            <a:pPr lvl="1">
              <a:lnSpc>
                <a:spcPts val="2600"/>
              </a:lnSpc>
            </a:pPr>
            <a:r>
              <a:rPr lang="en-US" dirty="0" smtClean="0"/>
              <a:t>Latency </a:t>
            </a:r>
            <a:r>
              <a:rPr lang="en-US" dirty="0" smtClean="0"/>
              <a:t>may be an issue </a:t>
            </a:r>
            <a:r>
              <a:rPr lang="en-US" sz="1600" dirty="0" smtClean="0"/>
              <a:t>(depends on algorithms &amp; CPU-I/O ratio)</a:t>
            </a:r>
          </a:p>
          <a:p>
            <a:pPr lvl="2">
              <a:lnSpc>
                <a:spcPts val="2600"/>
              </a:lnSpc>
            </a:pPr>
            <a:r>
              <a:rPr lang="en-US" dirty="0" smtClean="0"/>
              <a:t>Requires Cost-Benefit analysis to see if acceptable</a:t>
            </a:r>
            <a:endParaRPr lang="en-US" dirty="0" smtClean="0"/>
          </a:p>
        </p:txBody>
      </p:sp>
      <p:sp>
        <p:nvSpPr>
          <p:cNvPr id="4" name="Rectangle 3"/>
          <p:cNvSpPr/>
          <p:nvPr/>
        </p:nvSpPr>
        <p:spPr bwMode="auto">
          <a:xfrm>
            <a:off x="609600" y="4522112"/>
            <a:ext cx="2667000" cy="1600200"/>
          </a:xfrm>
          <a:prstGeom prst="rect">
            <a:avLst/>
          </a:prstGeom>
          <a:noFill/>
          <a:ln w="19050" cap="flat" cmpd="sng" algn="ctr">
            <a:solidFill>
              <a:schemeClr val="bg1">
                <a:lumMod val="25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3352800" y="4522112"/>
            <a:ext cx="2590800" cy="1600200"/>
          </a:xfrm>
          <a:prstGeom prst="rect">
            <a:avLst/>
          </a:prstGeom>
          <a:noFill/>
          <a:ln w="19050" cap="flat" cmpd="sng" algn="ctr">
            <a:solidFill>
              <a:schemeClr val="bg1">
                <a:lumMod val="25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6019800" y="4522112"/>
            <a:ext cx="2590800" cy="1600200"/>
          </a:xfrm>
          <a:prstGeom prst="rect">
            <a:avLst/>
          </a:prstGeom>
          <a:noFill/>
          <a:ln w="19050" cap="flat" cmpd="sng" algn="ctr">
            <a:solidFill>
              <a:schemeClr val="bg1">
                <a:lumMod val="25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</a:endParaRPr>
          </a:p>
        </p:txBody>
      </p:sp>
      <p:grpSp>
        <p:nvGrpSpPr>
          <p:cNvPr id="7" name="Group 191"/>
          <p:cNvGrpSpPr/>
          <p:nvPr/>
        </p:nvGrpSpPr>
        <p:grpSpPr>
          <a:xfrm>
            <a:off x="7924800" y="4979312"/>
            <a:ext cx="490210" cy="825482"/>
            <a:chOff x="7543800" y="2743200"/>
            <a:chExt cx="490210" cy="825482"/>
          </a:xfrm>
        </p:grpSpPr>
        <p:sp>
          <p:nvSpPr>
            <p:cNvPr id="8" name="Right Bracket 7"/>
            <p:cNvSpPr/>
            <p:nvPr/>
          </p:nvSpPr>
          <p:spPr bwMode="auto">
            <a:xfrm>
              <a:off x="7543800" y="2743200"/>
              <a:ext cx="304800" cy="762000"/>
            </a:xfrm>
            <a:prstGeom prst="rightBracket">
              <a:avLst/>
            </a:prstGeom>
            <a:noFill/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7772400" y="2743200"/>
              <a:ext cx="261610" cy="82548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ts val="800"/>
                </a:lnSpc>
              </a:pPr>
              <a:r>
                <a:rPr lang="en-US" sz="1200" b="1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S</a:t>
              </a:r>
            </a:p>
            <a:p>
              <a:pPr algn="ctr">
                <a:lnSpc>
                  <a:spcPts val="800"/>
                </a:lnSpc>
              </a:pPr>
              <a:r>
                <a:rPr lang="en-US" sz="1200" b="1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e</a:t>
              </a:r>
            </a:p>
            <a:p>
              <a:pPr algn="ctr">
                <a:lnSpc>
                  <a:spcPts val="800"/>
                </a:lnSpc>
              </a:pPr>
              <a:r>
                <a:rPr lang="en-US" sz="1200" b="1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r</a:t>
              </a:r>
            </a:p>
            <a:p>
              <a:pPr algn="ctr">
                <a:lnSpc>
                  <a:spcPts val="800"/>
                </a:lnSpc>
              </a:pPr>
              <a:r>
                <a:rPr lang="en-US" sz="1200" b="1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v</a:t>
              </a:r>
            </a:p>
            <a:p>
              <a:pPr algn="ctr">
                <a:lnSpc>
                  <a:spcPts val="800"/>
                </a:lnSpc>
              </a:pPr>
              <a:r>
                <a:rPr lang="en-US" sz="1200" b="1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e</a:t>
              </a:r>
            </a:p>
            <a:p>
              <a:pPr algn="ctr">
                <a:lnSpc>
                  <a:spcPts val="800"/>
                </a:lnSpc>
              </a:pPr>
              <a:r>
                <a:rPr lang="en-US" sz="1200" b="1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r</a:t>
              </a:r>
            </a:p>
            <a:p>
              <a:pPr algn="ctr">
                <a:lnSpc>
                  <a:spcPts val="800"/>
                </a:lnSpc>
              </a:pPr>
              <a:r>
                <a:rPr lang="en-US" sz="1200" b="1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s</a:t>
              </a:r>
              <a:endParaRPr lang="en-US" sz="1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10" name="Group 192"/>
          <p:cNvGrpSpPr/>
          <p:nvPr/>
        </p:nvGrpSpPr>
        <p:grpSpPr>
          <a:xfrm>
            <a:off x="5257800" y="4979312"/>
            <a:ext cx="490210" cy="825482"/>
            <a:chOff x="7543800" y="2743200"/>
            <a:chExt cx="490210" cy="825482"/>
          </a:xfrm>
        </p:grpSpPr>
        <p:sp>
          <p:nvSpPr>
            <p:cNvPr id="11" name="Right Bracket 10"/>
            <p:cNvSpPr/>
            <p:nvPr/>
          </p:nvSpPr>
          <p:spPr bwMode="auto">
            <a:xfrm>
              <a:off x="7543800" y="2743200"/>
              <a:ext cx="304800" cy="762000"/>
            </a:xfrm>
            <a:prstGeom prst="rightBracket">
              <a:avLst/>
            </a:prstGeom>
            <a:noFill/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7772400" y="2743200"/>
              <a:ext cx="261610" cy="82548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ts val="800"/>
                </a:lnSpc>
              </a:pPr>
              <a:r>
                <a:rPr lang="en-US" sz="1200" b="1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S</a:t>
              </a:r>
            </a:p>
            <a:p>
              <a:pPr algn="ctr">
                <a:lnSpc>
                  <a:spcPts val="800"/>
                </a:lnSpc>
              </a:pPr>
              <a:r>
                <a:rPr lang="en-US" sz="1200" b="1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e</a:t>
              </a:r>
            </a:p>
            <a:p>
              <a:pPr algn="ctr">
                <a:lnSpc>
                  <a:spcPts val="800"/>
                </a:lnSpc>
              </a:pPr>
              <a:r>
                <a:rPr lang="en-US" sz="1200" b="1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r</a:t>
              </a:r>
            </a:p>
            <a:p>
              <a:pPr algn="ctr">
                <a:lnSpc>
                  <a:spcPts val="800"/>
                </a:lnSpc>
              </a:pPr>
              <a:r>
                <a:rPr lang="en-US" sz="1200" b="1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v</a:t>
              </a:r>
            </a:p>
            <a:p>
              <a:pPr algn="ctr">
                <a:lnSpc>
                  <a:spcPts val="800"/>
                </a:lnSpc>
              </a:pPr>
              <a:r>
                <a:rPr lang="en-US" sz="1200" b="1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e</a:t>
              </a:r>
            </a:p>
            <a:p>
              <a:pPr algn="ctr">
                <a:lnSpc>
                  <a:spcPts val="800"/>
                </a:lnSpc>
              </a:pPr>
              <a:r>
                <a:rPr lang="en-US" sz="1200" b="1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r</a:t>
              </a:r>
            </a:p>
            <a:p>
              <a:pPr algn="ctr">
                <a:lnSpc>
                  <a:spcPts val="800"/>
                </a:lnSpc>
              </a:pPr>
              <a:r>
                <a:rPr lang="en-US" sz="1200" b="1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s</a:t>
              </a:r>
              <a:endParaRPr lang="en-US" sz="1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13" name="Group 195"/>
          <p:cNvGrpSpPr/>
          <p:nvPr/>
        </p:nvGrpSpPr>
        <p:grpSpPr>
          <a:xfrm>
            <a:off x="2590800" y="4979312"/>
            <a:ext cx="490210" cy="825482"/>
            <a:chOff x="7543800" y="2743200"/>
            <a:chExt cx="490210" cy="825482"/>
          </a:xfrm>
        </p:grpSpPr>
        <p:sp>
          <p:nvSpPr>
            <p:cNvPr id="14" name="Right Bracket 13"/>
            <p:cNvSpPr/>
            <p:nvPr/>
          </p:nvSpPr>
          <p:spPr bwMode="auto">
            <a:xfrm>
              <a:off x="7543800" y="2743200"/>
              <a:ext cx="304800" cy="762000"/>
            </a:xfrm>
            <a:prstGeom prst="rightBracket">
              <a:avLst/>
            </a:prstGeom>
            <a:noFill/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7772400" y="2743200"/>
              <a:ext cx="261610" cy="82548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ts val="800"/>
                </a:lnSpc>
              </a:pPr>
              <a:r>
                <a:rPr lang="en-US" sz="1200" b="1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S</a:t>
              </a:r>
            </a:p>
            <a:p>
              <a:pPr algn="ctr">
                <a:lnSpc>
                  <a:spcPts val="800"/>
                </a:lnSpc>
              </a:pPr>
              <a:r>
                <a:rPr lang="en-US" sz="1200" b="1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e</a:t>
              </a:r>
            </a:p>
            <a:p>
              <a:pPr algn="ctr">
                <a:lnSpc>
                  <a:spcPts val="800"/>
                </a:lnSpc>
              </a:pPr>
              <a:r>
                <a:rPr lang="en-US" sz="1200" b="1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r</a:t>
              </a:r>
            </a:p>
            <a:p>
              <a:pPr algn="ctr">
                <a:lnSpc>
                  <a:spcPts val="800"/>
                </a:lnSpc>
              </a:pPr>
              <a:r>
                <a:rPr lang="en-US" sz="1200" b="1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v</a:t>
              </a:r>
            </a:p>
            <a:p>
              <a:pPr algn="ctr">
                <a:lnSpc>
                  <a:spcPts val="800"/>
                </a:lnSpc>
              </a:pPr>
              <a:r>
                <a:rPr lang="en-US" sz="1200" b="1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e</a:t>
              </a:r>
            </a:p>
            <a:p>
              <a:pPr algn="ctr">
                <a:lnSpc>
                  <a:spcPts val="800"/>
                </a:lnSpc>
              </a:pPr>
              <a:r>
                <a:rPr lang="en-US" sz="1200" b="1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r</a:t>
              </a:r>
            </a:p>
            <a:p>
              <a:pPr algn="ctr">
                <a:lnSpc>
                  <a:spcPts val="800"/>
                </a:lnSpc>
              </a:pPr>
              <a:r>
                <a:rPr lang="en-US" sz="1200" b="1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s</a:t>
              </a:r>
              <a:endParaRPr lang="en-US" sz="1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16" name="Group 211"/>
          <p:cNvGrpSpPr/>
          <p:nvPr/>
        </p:nvGrpSpPr>
        <p:grpSpPr>
          <a:xfrm>
            <a:off x="6781800" y="4887872"/>
            <a:ext cx="1143000" cy="472440"/>
            <a:chOff x="4114800" y="4251960"/>
            <a:chExt cx="1143000" cy="472440"/>
          </a:xfrm>
        </p:grpSpPr>
        <p:cxnSp>
          <p:nvCxnSpPr>
            <p:cNvPr id="17" name="Straight Arrow Connector 16"/>
            <p:cNvCxnSpPr/>
            <p:nvPr/>
          </p:nvCxnSpPr>
          <p:spPr bwMode="auto">
            <a:xfrm rot="16200000" flipV="1">
              <a:off x="4800600" y="4267200"/>
              <a:ext cx="457200" cy="45720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rgbClr val="FFFF00">
                  <a:alpha val="67059"/>
                </a:srgb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8" name="Straight Arrow Connector 17"/>
            <p:cNvCxnSpPr/>
            <p:nvPr/>
          </p:nvCxnSpPr>
          <p:spPr bwMode="auto">
            <a:xfrm rot="5400000" flipH="1" flipV="1">
              <a:off x="4076700" y="4305300"/>
              <a:ext cx="457200" cy="38100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rgbClr val="FFFF00">
                  <a:alpha val="67059"/>
                </a:srgb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9" name="Straight Arrow Connector 18"/>
            <p:cNvCxnSpPr/>
            <p:nvPr/>
          </p:nvCxnSpPr>
          <p:spPr bwMode="auto">
            <a:xfrm rot="5400000" flipH="1" flipV="1">
              <a:off x="4603274" y="4296886"/>
              <a:ext cx="91440" cy="1588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rgbClr val="FFFF00">
                  <a:alpha val="67059"/>
                </a:srgb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20" name="Group 206"/>
          <p:cNvGrpSpPr/>
          <p:nvPr/>
        </p:nvGrpSpPr>
        <p:grpSpPr>
          <a:xfrm>
            <a:off x="4114800" y="4887872"/>
            <a:ext cx="1143000" cy="472440"/>
            <a:chOff x="4114800" y="4251960"/>
            <a:chExt cx="1143000" cy="472440"/>
          </a:xfrm>
        </p:grpSpPr>
        <p:cxnSp>
          <p:nvCxnSpPr>
            <p:cNvPr id="21" name="Straight Arrow Connector 20"/>
            <p:cNvCxnSpPr/>
            <p:nvPr/>
          </p:nvCxnSpPr>
          <p:spPr bwMode="auto">
            <a:xfrm rot="16200000" flipV="1">
              <a:off x="4800600" y="4267200"/>
              <a:ext cx="457200" cy="45720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rgbClr val="FFFF00">
                  <a:alpha val="67059"/>
                </a:srgb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2" name="Straight Arrow Connector 21"/>
            <p:cNvCxnSpPr/>
            <p:nvPr/>
          </p:nvCxnSpPr>
          <p:spPr bwMode="auto">
            <a:xfrm rot="5400000" flipH="1" flipV="1">
              <a:off x="4076700" y="4305300"/>
              <a:ext cx="457200" cy="38100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rgbClr val="FFFF00">
                  <a:alpha val="67059"/>
                </a:srgb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3" name="Straight Arrow Connector 22"/>
            <p:cNvCxnSpPr/>
            <p:nvPr/>
          </p:nvCxnSpPr>
          <p:spPr bwMode="auto">
            <a:xfrm rot="5400000" flipH="1" flipV="1">
              <a:off x="4603274" y="4296886"/>
              <a:ext cx="91440" cy="1588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rgbClr val="FFFF00">
                  <a:alpha val="67059"/>
                </a:srgb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24" name="Group 207"/>
          <p:cNvGrpSpPr/>
          <p:nvPr/>
        </p:nvGrpSpPr>
        <p:grpSpPr>
          <a:xfrm>
            <a:off x="1447800" y="4887872"/>
            <a:ext cx="1143000" cy="472440"/>
            <a:chOff x="4114800" y="4251960"/>
            <a:chExt cx="1143000" cy="472440"/>
          </a:xfrm>
        </p:grpSpPr>
        <p:cxnSp>
          <p:nvCxnSpPr>
            <p:cNvPr id="25" name="Straight Arrow Connector 24"/>
            <p:cNvCxnSpPr/>
            <p:nvPr/>
          </p:nvCxnSpPr>
          <p:spPr bwMode="auto">
            <a:xfrm rot="16200000" flipV="1">
              <a:off x="4800600" y="4267200"/>
              <a:ext cx="457200" cy="45720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rgbClr val="FFFF00">
                  <a:alpha val="67059"/>
                </a:srgb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6" name="Straight Arrow Connector 25"/>
            <p:cNvCxnSpPr/>
            <p:nvPr/>
          </p:nvCxnSpPr>
          <p:spPr bwMode="auto">
            <a:xfrm rot="5400000" flipH="1" flipV="1">
              <a:off x="4076700" y="4305300"/>
              <a:ext cx="457200" cy="38100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rgbClr val="FFFF00">
                  <a:alpha val="67059"/>
                </a:srgb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7" name="Straight Arrow Connector 26"/>
            <p:cNvCxnSpPr/>
            <p:nvPr/>
          </p:nvCxnSpPr>
          <p:spPr bwMode="auto">
            <a:xfrm rot="5400000" flipH="1" flipV="1">
              <a:off x="4603274" y="4296886"/>
              <a:ext cx="91440" cy="1588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rgbClr val="FFFF00">
                  <a:alpha val="67059"/>
                </a:srgb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28" name="Group 53"/>
          <p:cNvGrpSpPr/>
          <p:nvPr/>
        </p:nvGrpSpPr>
        <p:grpSpPr>
          <a:xfrm>
            <a:off x="762000" y="4979312"/>
            <a:ext cx="2057400" cy="1008221"/>
            <a:chOff x="762000" y="4953000"/>
            <a:chExt cx="2057400" cy="1008221"/>
          </a:xfrm>
        </p:grpSpPr>
        <p:sp>
          <p:nvSpPr>
            <p:cNvPr id="29" name="TextBox 28"/>
            <p:cNvSpPr txBox="1"/>
            <p:nvPr/>
          </p:nvSpPr>
          <p:spPr>
            <a:xfrm>
              <a:off x="1066800" y="5715000"/>
              <a:ext cx="30480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b="1" dirty="0" smtClean="0"/>
                <a:t>A</a:t>
              </a:r>
              <a:endParaRPr lang="en-US" sz="1000" b="1" dirty="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2209800" y="5715000"/>
              <a:ext cx="30480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b="1" dirty="0" smtClean="0"/>
                <a:t>B</a:t>
              </a:r>
              <a:endParaRPr lang="en-US" sz="1000" b="1" dirty="0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1676400" y="5334000"/>
              <a:ext cx="30480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b="1" dirty="0" smtClean="0"/>
                <a:t>C</a:t>
              </a:r>
              <a:endParaRPr lang="en-US" sz="1000" b="1" dirty="0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1277905" y="5715000"/>
              <a:ext cx="627095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b="1" dirty="0" smtClean="0"/>
                <a:t>/my/file</a:t>
              </a:r>
              <a:endParaRPr lang="en-US" sz="1000" b="1" dirty="0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1887505" y="5334000"/>
              <a:ext cx="627095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b="1" dirty="0" smtClean="0"/>
                <a:t>/my/file</a:t>
              </a:r>
              <a:endParaRPr lang="en-US" sz="1000" b="1" dirty="0"/>
            </a:p>
          </p:txBody>
        </p:sp>
        <p:grpSp>
          <p:nvGrpSpPr>
            <p:cNvPr id="224" name="Group 35"/>
            <p:cNvGrpSpPr/>
            <p:nvPr/>
          </p:nvGrpSpPr>
          <p:grpSpPr>
            <a:xfrm>
              <a:off x="762000" y="5334000"/>
              <a:ext cx="914400" cy="609600"/>
              <a:chOff x="3886200" y="3886200"/>
              <a:chExt cx="914400" cy="609600"/>
            </a:xfrm>
          </p:grpSpPr>
          <p:grpSp>
            <p:nvGrpSpPr>
              <p:cNvPr id="225" name="Group 34"/>
              <p:cNvGrpSpPr/>
              <p:nvPr/>
            </p:nvGrpSpPr>
            <p:grpSpPr>
              <a:xfrm>
                <a:off x="3886200" y="3886200"/>
                <a:ext cx="914400" cy="322421"/>
                <a:chOff x="3886200" y="3886200"/>
                <a:chExt cx="914400" cy="322421"/>
              </a:xfrm>
            </p:grpSpPr>
            <p:sp>
              <p:nvSpPr>
                <p:cNvPr id="51" name="Cube 50"/>
                <p:cNvSpPr/>
                <p:nvPr/>
              </p:nvSpPr>
              <p:spPr bwMode="auto">
                <a:xfrm>
                  <a:off x="3967197" y="3886200"/>
                  <a:ext cx="457200" cy="304800"/>
                </a:xfrm>
                <a:prstGeom prst="cube">
                  <a:avLst/>
                </a:prstGeom>
                <a:gradFill flip="none" rotWithShape="1">
                  <a:gsLst>
                    <a:gs pos="0">
                      <a:schemeClr val="accent4">
                        <a:lumMod val="50000"/>
                        <a:lumOff val="50000"/>
                        <a:shade val="30000"/>
                        <a:satMod val="115000"/>
                      </a:schemeClr>
                    </a:gs>
                    <a:gs pos="50000">
                      <a:schemeClr val="accent4">
                        <a:lumMod val="50000"/>
                        <a:lumOff val="50000"/>
                        <a:shade val="67500"/>
                        <a:satMod val="115000"/>
                      </a:schemeClr>
                    </a:gs>
                    <a:gs pos="100000">
                      <a:schemeClr val="accent4">
                        <a:lumMod val="50000"/>
                        <a:lumOff val="50000"/>
                        <a:shade val="100000"/>
                        <a:satMod val="115000"/>
                      </a:schemeClr>
                    </a:gs>
                  </a:gsLst>
                  <a:lin ang="16200000" scaled="1"/>
                  <a:tileRect/>
                </a:gradFill>
                <a:ln w="9525" cap="flat" cmpd="sng" algn="ctr">
                  <a:solidFill>
                    <a:schemeClr val="accent6">
                      <a:lumMod val="90000"/>
                      <a:lumOff val="1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</a:endParaRPr>
                </a:p>
              </p:txBody>
            </p:sp>
            <p:sp>
              <p:nvSpPr>
                <p:cNvPr id="52" name="Cube 51"/>
                <p:cNvSpPr/>
                <p:nvPr/>
              </p:nvSpPr>
              <p:spPr bwMode="auto">
                <a:xfrm>
                  <a:off x="4343400" y="3886200"/>
                  <a:ext cx="457200" cy="304800"/>
                </a:xfrm>
                <a:prstGeom prst="cube">
                  <a:avLst/>
                </a:prstGeom>
                <a:gradFill flip="none" rotWithShape="1">
                  <a:gsLst>
                    <a:gs pos="0">
                      <a:srgbClr val="66FF66">
                        <a:shade val="30000"/>
                        <a:satMod val="115000"/>
                      </a:srgbClr>
                    </a:gs>
                    <a:gs pos="50000">
                      <a:srgbClr val="66FF66">
                        <a:shade val="67500"/>
                        <a:satMod val="115000"/>
                      </a:srgbClr>
                    </a:gs>
                    <a:gs pos="100000">
                      <a:srgbClr val="66FF66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ln w="9525" cap="flat" cmpd="sng" algn="ctr">
                  <a:solidFill>
                    <a:schemeClr val="bg1">
                      <a:lumMod val="1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</a:endParaRPr>
                </a:p>
              </p:txBody>
            </p:sp>
            <p:sp>
              <p:nvSpPr>
                <p:cNvPr id="53" name="TextBox 52"/>
                <p:cNvSpPr txBox="1"/>
                <p:nvPr/>
              </p:nvSpPr>
              <p:spPr>
                <a:xfrm>
                  <a:off x="4267200" y="3962400"/>
                  <a:ext cx="533400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000" b="1" dirty="0" err="1" smtClean="0"/>
                    <a:t>cmsd</a:t>
                  </a:r>
                  <a:endParaRPr lang="en-US" sz="1000" b="1" dirty="0"/>
                </a:p>
              </p:txBody>
            </p:sp>
            <p:sp>
              <p:nvSpPr>
                <p:cNvPr id="54" name="TextBox 53"/>
                <p:cNvSpPr txBox="1"/>
                <p:nvPr/>
              </p:nvSpPr>
              <p:spPr>
                <a:xfrm>
                  <a:off x="3886200" y="3962400"/>
                  <a:ext cx="542994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000" b="1" dirty="0" err="1" smtClean="0">
                      <a:solidFill>
                        <a:srgbClr val="FFFFFF"/>
                      </a:solidFill>
                    </a:rPr>
                    <a:t>xrootd</a:t>
                  </a:r>
                  <a:endParaRPr lang="en-US" sz="1000" b="1" dirty="0">
                    <a:solidFill>
                      <a:srgbClr val="FFFFFF"/>
                    </a:solidFill>
                  </a:endParaRPr>
                </a:p>
              </p:txBody>
            </p:sp>
          </p:grpSp>
          <p:sp>
            <p:nvSpPr>
              <p:cNvPr id="50" name="Flowchart: Magnetic Disk 33"/>
              <p:cNvSpPr/>
              <p:nvPr/>
            </p:nvSpPr>
            <p:spPr bwMode="auto">
              <a:xfrm>
                <a:off x="4229100" y="4267200"/>
                <a:ext cx="228600" cy="228600"/>
              </a:xfrm>
              <a:prstGeom prst="flowChartMagneticDisk">
                <a:avLst/>
              </a:prstGeom>
              <a:gradFill flip="none" rotWithShape="1">
                <a:gsLst>
                  <a:gs pos="0">
                    <a:srgbClr val="FFFA00">
                      <a:shade val="30000"/>
                      <a:satMod val="115000"/>
                    </a:srgbClr>
                  </a:gs>
                  <a:gs pos="50000">
                    <a:srgbClr val="FFFA00">
                      <a:shade val="67500"/>
                      <a:satMod val="115000"/>
                    </a:srgbClr>
                  </a:gs>
                  <a:gs pos="100000">
                    <a:srgbClr val="FFFA00">
                      <a:shade val="100000"/>
                      <a:satMod val="115000"/>
                    </a:srgbClr>
                  </a:gs>
                </a:gsLst>
                <a:lin ang="16200000" scaled="1"/>
                <a:tileRect/>
              </a:gradFill>
              <a:ln w="9525" cap="flat" cmpd="sng" algn="ctr">
                <a:solidFill>
                  <a:schemeClr val="bg1">
                    <a:lumMod val="1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</a:endParaRPr>
              </a:p>
            </p:txBody>
          </p:sp>
        </p:grpSp>
        <p:grpSp>
          <p:nvGrpSpPr>
            <p:cNvPr id="226" name="Group 36"/>
            <p:cNvGrpSpPr/>
            <p:nvPr/>
          </p:nvGrpSpPr>
          <p:grpSpPr>
            <a:xfrm>
              <a:off x="1905000" y="5334000"/>
              <a:ext cx="914400" cy="609600"/>
              <a:chOff x="3886200" y="3886200"/>
              <a:chExt cx="914400" cy="609600"/>
            </a:xfrm>
          </p:grpSpPr>
          <p:grpSp>
            <p:nvGrpSpPr>
              <p:cNvPr id="227" name="Group 37"/>
              <p:cNvGrpSpPr/>
              <p:nvPr/>
            </p:nvGrpSpPr>
            <p:grpSpPr>
              <a:xfrm>
                <a:off x="3886200" y="3886200"/>
                <a:ext cx="914400" cy="322421"/>
                <a:chOff x="3886200" y="3886200"/>
                <a:chExt cx="914400" cy="322421"/>
              </a:xfrm>
            </p:grpSpPr>
            <p:sp>
              <p:nvSpPr>
                <p:cNvPr id="45" name="Cube 44"/>
                <p:cNvSpPr/>
                <p:nvPr/>
              </p:nvSpPr>
              <p:spPr bwMode="auto">
                <a:xfrm>
                  <a:off x="3967197" y="3886200"/>
                  <a:ext cx="457200" cy="304800"/>
                </a:xfrm>
                <a:prstGeom prst="cube">
                  <a:avLst/>
                </a:prstGeom>
                <a:gradFill flip="none" rotWithShape="1">
                  <a:gsLst>
                    <a:gs pos="0">
                      <a:schemeClr val="accent4">
                        <a:lumMod val="50000"/>
                        <a:lumOff val="50000"/>
                        <a:shade val="30000"/>
                        <a:satMod val="115000"/>
                      </a:schemeClr>
                    </a:gs>
                    <a:gs pos="50000">
                      <a:schemeClr val="accent4">
                        <a:lumMod val="50000"/>
                        <a:lumOff val="50000"/>
                        <a:shade val="67500"/>
                        <a:satMod val="115000"/>
                      </a:schemeClr>
                    </a:gs>
                    <a:gs pos="100000">
                      <a:schemeClr val="accent4">
                        <a:lumMod val="50000"/>
                        <a:lumOff val="50000"/>
                        <a:shade val="100000"/>
                        <a:satMod val="115000"/>
                      </a:schemeClr>
                    </a:gs>
                  </a:gsLst>
                  <a:lin ang="16200000" scaled="1"/>
                  <a:tileRect/>
                </a:gradFill>
                <a:ln w="9525" cap="flat" cmpd="sng" algn="ctr">
                  <a:solidFill>
                    <a:schemeClr val="accent6">
                      <a:lumMod val="90000"/>
                      <a:lumOff val="1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</a:endParaRPr>
                </a:p>
              </p:txBody>
            </p:sp>
            <p:sp>
              <p:nvSpPr>
                <p:cNvPr id="46" name="Cube 40"/>
                <p:cNvSpPr/>
                <p:nvPr/>
              </p:nvSpPr>
              <p:spPr bwMode="auto">
                <a:xfrm>
                  <a:off x="4343400" y="3886200"/>
                  <a:ext cx="457200" cy="304800"/>
                </a:xfrm>
                <a:prstGeom prst="cube">
                  <a:avLst/>
                </a:prstGeom>
                <a:gradFill flip="none" rotWithShape="1">
                  <a:gsLst>
                    <a:gs pos="0">
                      <a:srgbClr val="66FF66">
                        <a:shade val="30000"/>
                        <a:satMod val="115000"/>
                      </a:srgbClr>
                    </a:gs>
                    <a:gs pos="50000">
                      <a:srgbClr val="66FF66">
                        <a:shade val="67500"/>
                        <a:satMod val="115000"/>
                      </a:srgbClr>
                    </a:gs>
                    <a:gs pos="100000">
                      <a:srgbClr val="66FF66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ln w="9525" cap="flat" cmpd="sng" algn="ctr">
                  <a:solidFill>
                    <a:schemeClr val="bg1">
                      <a:lumMod val="1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</a:endParaRPr>
                </a:p>
              </p:txBody>
            </p:sp>
            <p:sp>
              <p:nvSpPr>
                <p:cNvPr id="47" name="TextBox 46"/>
                <p:cNvSpPr txBox="1"/>
                <p:nvPr/>
              </p:nvSpPr>
              <p:spPr>
                <a:xfrm>
                  <a:off x="4267200" y="3962400"/>
                  <a:ext cx="533400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000" b="1" dirty="0" err="1" smtClean="0"/>
                    <a:t>cmsd</a:t>
                  </a:r>
                  <a:endParaRPr lang="en-US" sz="1000" b="1" dirty="0"/>
                </a:p>
              </p:txBody>
            </p:sp>
            <p:sp>
              <p:nvSpPr>
                <p:cNvPr id="48" name="TextBox 47"/>
                <p:cNvSpPr txBox="1"/>
                <p:nvPr/>
              </p:nvSpPr>
              <p:spPr>
                <a:xfrm>
                  <a:off x="3886200" y="3962400"/>
                  <a:ext cx="542994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000" b="1" dirty="0" err="1" smtClean="0">
                      <a:solidFill>
                        <a:srgbClr val="FFFFFF"/>
                      </a:solidFill>
                    </a:rPr>
                    <a:t>xrootd</a:t>
                  </a:r>
                  <a:endParaRPr lang="en-US" sz="1000" b="1" dirty="0">
                    <a:solidFill>
                      <a:srgbClr val="FFFFFF"/>
                    </a:solidFill>
                  </a:endParaRPr>
                </a:p>
              </p:txBody>
            </p:sp>
          </p:grpSp>
          <p:sp>
            <p:nvSpPr>
              <p:cNvPr id="44" name="Flowchart: Magnetic Disk 43"/>
              <p:cNvSpPr/>
              <p:nvPr/>
            </p:nvSpPr>
            <p:spPr bwMode="auto">
              <a:xfrm>
                <a:off x="4229100" y="4267200"/>
                <a:ext cx="228600" cy="228600"/>
              </a:xfrm>
              <a:prstGeom prst="flowChartMagneticDisk">
                <a:avLst/>
              </a:prstGeom>
              <a:gradFill flip="none" rotWithShape="1">
                <a:gsLst>
                  <a:gs pos="0">
                    <a:srgbClr val="FFFA00">
                      <a:shade val="30000"/>
                      <a:satMod val="115000"/>
                    </a:srgbClr>
                  </a:gs>
                  <a:gs pos="50000">
                    <a:srgbClr val="FFFA00">
                      <a:shade val="67500"/>
                      <a:satMod val="115000"/>
                    </a:srgbClr>
                  </a:gs>
                  <a:gs pos="100000">
                    <a:srgbClr val="FFFA00">
                      <a:shade val="100000"/>
                      <a:satMod val="115000"/>
                    </a:srgbClr>
                  </a:gs>
                </a:gsLst>
                <a:lin ang="16200000" scaled="1"/>
                <a:tileRect/>
              </a:gradFill>
              <a:ln w="9525" cap="flat" cmpd="sng" algn="ctr">
                <a:solidFill>
                  <a:schemeClr val="bg1">
                    <a:lumMod val="1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</a:endParaRPr>
              </a:p>
            </p:txBody>
          </p:sp>
        </p:grpSp>
        <p:grpSp>
          <p:nvGrpSpPr>
            <p:cNvPr id="228" name="Group 43"/>
            <p:cNvGrpSpPr/>
            <p:nvPr/>
          </p:nvGrpSpPr>
          <p:grpSpPr>
            <a:xfrm>
              <a:off x="1371600" y="4953000"/>
              <a:ext cx="914400" cy="609600"/>
              <a:chOff x="3886200" y="3886200"/>
              <a:chExt cx="914400" cy="609600"/>
            </a:xfrm>
          </p:grpSpPr>
          <p:grpSp>
            <p:nvGrpSpPr>
              <p:cNvPr id="229" name="Group 44"/>
              <p:cNvGrpSpPr/>
              <p:nvPr/>
            </p:nvGrpSpPr>
            <p:grpSpPr>
              <a:xfrm>
                <a:off x="3886200" y="3886200"/>
                <a:ext cx="914400" cy="322421"/>
                <a:chOff x="3886200" y="3886200"/>
                <a:chExt cx="914400" cy="322421"/>
              </a:xfrm>
            </p:grpSpPr>
            <p:sp>
              <p:nvSpPr>
                <p:cNvPr id="39" name="Cube 38"/>
                <p:cNvSpPr/>
                <p:nvPr/>
              </p:nvSpPr>
              <p:spPr bwMode="auto">
                <a:xfrm>
                  <a:off x="3967197" y="3886200"/>
                  <a:ext cx="457200" cy="304800"/>
                </a:xfrm>
                <a:prstGeom prst="cube">
                  <a:avLst/>
                </a:prstGeom>
                <a:gradFill flip="none" rotWithShape="1">
                  <a:gsLst>
                    <a:gs pos="0">
                      <a:schemeClr val="accent4">
                        <a:lumMod val="50000"/>
                        <a:lumOff val="50000"/>
                        <a:shade val="30000"/>
                        <a:satMod val="115000"/>
                      </a:schemeClr>
                    </a:gs>
                    <a:gs pos="50000">
                      <a:schemeClr val="accent4">
                        <a:lumMod val="50000"/>
                        <a:lumOff val="50000"/>
                        <a:shade val="67500"/>
                        <a:satMod val="115000"/>
                      </a:schemeClr>
                    </a:gs>
                    <a:gs pos="100000">
                      <a:schemeClr val="accent4">
                        <a:lumMod val="50000"/>
                        <a:lumOff val="50000"/>
                        <a:shade val="100000"/>
                        <a:satMod val="115000"/>
                      </a:schemeClr>
                    </a:gs>
                  </a:gsLst>
                  <a:lin ang="16200000" scaled="1"/>
                  <a:tileRect/>
                </a:gradFill>
                <a:ln w="9525" cap="flat" cmpd="sng" algn="ctr">
                  <a:solidFill>
                    <a:schemeClr val="accent6">
                      <a:lumMod val="90000"/>
                      <a:lumOff val="1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</a:endParaRPr>
                </a:p>
              </p:txBody>
            </p:sp>
            <p:sp>
              <p:nvSpPr>
                <p:cNvPr id="40" name="Cube 39"/>
                <p:cNvSpPr/>
                <p:nvPr/>
              </p:nvSpPr>
              <p:spPr bwMode="auto">
                <a:xfrm>
                  <a:off x="4343400" y="3886200"/>
                  <a:ext cx="457200" cy="304800"/>
                </a:xfrm>
                <a:prstGeom prst="cube">
                  <a:avLst/>
                </a:prstGeom>
                <a:gradFill flip="none" rotWithShape="1">
                  <a:gsLst>
                    <a:gs pos="0">
                      <a:srgbClr val="66FF66">
                        <a:shade val="30000"/>
                        <a:satMod val="115000"/>
                      </a:srgbClr>
                    </a:gs>
                    <a:gs pos="50000">
                      <a:srgbClr val="66FF66">
                        <a:shade val="67500"/>
                        <a:satMod val="115000"/>
                      </a:srgbClr>
                    </a:gs>
                    <a:gs pos="100000">
                      <a:srgbClr val="66FF66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ln w="9525" cap="flat" cmpd="sng" algn="ctr">
                  <a:solidFill>
                    <a:schemeClr val="bg1">
                      <a:lumMod val="1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</a:endParaRPr>
                </a:p>
              </p:txBody>
            </p:sp>
            <p:sp>
              <p:nvSpPr>
                <p:cNvPr id="41" name="TextBox 40"/>
                <p:cNvSpPr txBox="1"/>
                <p:nvPr/>
              </p:nvSpPr>
              <p:spPr>
                <a:xfrm>
                  <a:off x="4267200" y="3962400"/>
                  <a:ext cx="533400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000" b="1" dirty="0" err="1" smtClean="0"/>
                    <a:t>cmsd</a:t>
                  </a:r>
                  <a:endParaRPr lang="en-US" sz="1000" b="1" dirty="0"/>
                </a:p>
              </p:txBody>
            </p:sp>
            <p:sp>
              <p:nvSpPr>
                <p:cNvPr id="42" name="TextBox 41"/>
                <p:cNvSpPr txBox="1"/>
                <p:nvPr/>
              </p:nvSpPr>
              <p:spPr>
                <a:xfrm>
                  <a:off x="3886200" y="3962400"/>
                  <a:ext cx="542994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000" b="1" dirty="0" err="1" smtClean="0">
                      <a:solidFill>
                        <a:srgbClr val="FFFFFF"/>
                      </a:solidFill>
                    </a:rPr>
                    <a:t>xrootd</a:t>
                  </a:r>
                  <a:endParaRPr lang="en-US" sz="1000" b="1" dirty="0">
                    <a:solidFill>
                      <a:srgbClr val="FFFFFF"/>
                    </a:solidFill>
                  </a:endParaRPr>
                </a:p>
              </p:txBody>
            </p:sp>
          </p:grpSp>
          <p:sp>
            <p:nvSpPr>
              <p:cNvPr id="38" name="Flowchart: Magnetic Disk 37"/>
              <p:cNvSpPr/>
              <p:nvPr/>
            </p:nvSpPr>
            <p:spPr bwMode="auto">
              <a:xfrm>
                <a:off x="4229100" y="4267200"/>
                <a:ext cx="228600" cy="228600"/>
              </a:xfrm>
              <a:prstGeom prst="flowChartMagneticDisk">
                <a:avLst/>
              </a:prstGeom>
              <a:gradFill flip="none" rotWithShape="1">
                <a:gsLst>
                  <a:gs pos="0">
                    <a:srgbClr val="FFFA00">
                      <a:shade val="30000"/>
                      <a:satMod val="115000"/>
                    </a:srgbClr>
                  </a:gs>
                  <a:gs pos="50000">
                    <a:srgbClr val="FFFA00">
                      <a:shade val="67500"/>
                      <a:satMod val="115000"/>
                    </a:srgbClr>
                  </a:gs>
                  <a:gs pos="100000">
                    <a:srgbClr val="FFFA00">
                      <a:shade val="100000"/>
                      <a:satMod val="115000"/>
                    </a:srgbClr>
                  </a:gs>
                </a:gsLst>
                <a:lin ang="16200000" scaled="1"/>
                <a:tileRect/>
              </a:gradFill>
              <a:ln w="9525" cap="flat" cmpd="sng" algn="ctr">
                <a:solidFill>
                  <a:schemeClr val="bg1">
                    <a:lumMod val="1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</a:endParaRPr>
              </a:p>
            </p:txBody>
          </p:sp>
        </p:grpSp>
      </p:grpSp>
      <p:grpSp>
        <p:nvGrpSpPr>
          <p:cNvPr id="230" name="Group 71"/>
          <p:cNvGrpSpPr/>
          <p:nvPr/>
        </p:nvGrpSpPr>
        <p:grpSpPr>
          <a:xfrm>
            <a:off x="3429000" y="4979312"/>
            <a:ext cx="2057400" cy="1008221"/>
            <a:chOff x="762000" y="4953000"/>
            <a:chExt cx="2057400" cy="1008221"/>
          </a:xfrm>
        </p:grpSpPr>
        <p:sp>
          <p:nvSpPr>
            <p:cNvPr id="56" name="TextBox 55"/>
            <p:cNvSpPr txBox="1"/>
            <p:nvPr/>
          </p:nvSpPr>
          <p:spPr>
            <a:xfrm>
              <a:off x="1066800" y="5715000"/>
              <a:ext cx="30480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b="1" dirty="0" smtClean="0"/>
                <a:t>A</a:t>
              </a:r>
              <a:endParaRPr lang="en-US" sz="1000" b="1" dirty="0"/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2209800" y="5715000"/>
              <a:ext cx="30480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b="1" dirty="0" smtClean="0"/>
                <a:t>B</a:t>
              </a:r>
              <a:endParaRPr lang="en-US" sz="1000" b="1" dirty="0"/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1676400" y="5334000"/>
              <a:ext cx="30480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b="1" dirty="0" smtClean="0"/>
                <a:t>C</a:t>
              </a:r>
              <a:endParaRPr lang="en-US" sz="1000" b="1" dirty="0"/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1277905" y="5715000"/>
              <a:ext cx="18473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en-US" sz="1000" b="1" dirty="0"/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1887505" y="5334000"/>
              <a:ext cx="627095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b="1" dirty="0" smtClean="0"/>
                <a:t>/my/file</a:t>
              </a:r>
              <a:endParaRPr lang="en-US" sz="1000" b="1" dirty="0"/>
            </a:p>
          </p:txBody>
        </p:sp>
        <p:grpSp>
          <p:nvGrpSpPr>
            <p:cNvPr id="231" name="Group 35"/>
            <p:cNvGrpSpPr/>
            <p:nvPr/>
          </p:nvGrpSpPr>
          <p:grpSpPr>
            <a:xfrm>
              <a:off x="762000" y="5334000"/>
              <a:ext cx="914400" cy="609600"/>
              <a:chOff x="3886200" y="3886200"/>
              <a:chExt cx="914400" cy="609600"/>
            </a:xfrm>
          </p:grpSpPr>
          <p:grpSp>
            <p:nvGrpSpPr>
              <p:cNvPr id="232" name="Group 34"/>
              <p:cNvGrpSpPr/>
              <p:nvPr/>
            </p:nvGrpSpPr>
            <p:grpSpPr>
              <a:xfrm>
                <a:off x="3886200" y="3886200"/>
                <a:ext cx="914400" cy="322421"/>
                <a:chOff x="3886200" y="3886200"/>
                <a:chExt cx="914400" cy="322421"/>
              </a:xfrm>
            </p:grpSpPr>
            <p:sp>
              <p:nvSpPr>
                <p:cNvPr id="78" name="Cube 77"/>
                <p:cNvSpPr/>
                <p:nvPr/>
              </p:nvSpPr>
              <p:spPr bwMode="auto">
                <a:xfrm>
                  <a:off x="3967197" y="3886200"/>
                  <a:ext cx="457200" cy="304800"/>
                </a:xfrm>
                <a:prstGeom prst="cube">
                  <a:avLst/>
                </a:prstGeom>
                <a:gradFill flip="none" rotWithShape="1">
                  <a:gsLst>
                    <a:gs pos="0">
                      <a:schemeClr val="accent4">
                        <a:lumMod val="50000"/>
                        <a:lumOff val="50000"/>
                        <a:shade val="30000"/>
                        <a:satMod val="115000"/>
                      </a:schemeClr>
                    </a:gs>
                    <a:gs pos="50000">
                      <a:schemeClr val="accent4">
                        <a:lumMod val="50000"/>
                        <a:lumOff val="50000"/>
                        <a:shade val="67500"/>
                        <a:satMod val="115000"/>
                      </a:schemeClr>
                    </a:gs>
                    <a:gs pos="100000">
                      <a:schemeClr val="accent4">
                        <a:lumMod val="50000"/>
                        <a:lumOff val="50000"/>
                        <a:shade val="100000"/>
                        <a:satMod val="115000"/>
                      </a:schemeClr>
                    </a:gs>
                  </a:gsLst>
                  <a:lin ang="16200000" scaled="1"/>
                  <a:tileRect/>
                </a:gradFill>
                <a:ln w="9525" cap="flat" cmpd="sng" algn="ctr">
                  <a:solidFill>
                    <a:schemeClr val="accent6">
                      <a:lumMod val="90000"/>
                      <a:lumOff val="1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</a:endParaRPr>
                </a:p>
              </p:txBody>
            </p:sp>
            <p:sp>
              <p:nvSpPr>
                <p:cNvPr id="79" name="Cube 78"/>
                <p:cNvSpPr/>
                <p:nvPr/>
              </p:nvSpPr>
              <p:spPr bwMode="auto">
                <a:xfrm>
                  <a:off x="4343400" y="3886200"/>
                  <a:ext cx="457200" cy="304800"/>
                </a:xfrm>
                <a:prstGeom prst="cube">
                  <a:avLst/>
                </a:prstGeom>
                <a:gradFill flip="none" rotWithShape="1">
                  <a:gsLst>
                    <a:gs pos="0">
                      <a:srgbClr val="66FF66">
                        <a:shade val="30000"/>
                        <a:satMod val="115000"/>
                      </a:srgbClr>
                    </a:gs>
                    <a:gs pos="50000">
                      <a:srgbClr val="66FF66">
                        <a:shade val="67500"/>
                        <a:satMod val="115000"/>
                      </a:srgbClr>
                    </a:gs>
                    <a:gs pos="100000">
                      <a:srgbClr val="66FF66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ln w="9525" cap="flat" cmpd="sng" algn="ctr">
                  <a:solidFill>
                    <a:schemeClr val="bg1">
                      <a:lumMod val="1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</a:endParaRPr>
                </a:p>
              </p:txBody>
            </p:sp>
            <p:sp>
              <p:nvSpPr>
                <p:cNvPr id="80" name="TextBox 79"/>
                <p:cNvSpPr txBox="1"/>
                <p:nvPr/>
              </p:nvSpPr>
              <p:spPr>
                <a:xfrm>
                  <a:off x="4267200" y="3962400"/>
                  <a:ext cx="533400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000" b="1" dirty="0" err="1" smtClean="0"/>
                    <a:t>cmsd</a:t>
                  </a:r>
                  <a:endParaRPr lang="en-US" sz="1000" b="1" dirty="0"/>
                </a:p>
              </p:txBody>
            </p:sp>
            <p:sp>
              <p:nvSpPr>
                <p:cNvPr id="81" name="TextBox 80"/>
                <p:cNvSpPr txBox="1"/>
                <p:nvPr/>
              </p:nvSpPr>
              <p:spPr>
                <a:xfrm>
                  <a:off x="3886200" y="3962400"/>
                  <a:ext cx="542994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000" b="1" dirty="0" err="1" smtClean="0">
                      <a:solidFill>
                        <a:srgbClr val="FFFFFF"/>
                      </a:solidFill>
                    </a:rPr>
                    <a:t>xrootd</a:t>
                  </a:r>
                  <a:endParaRPr lang="en-US" sz="1000" b="1" dirty="0">
                    <a:solidFill>
                      <a:srgbClr val="FFFFFF"/>
                    </a:solidFill>
                  </a:endParaRPr>
                </a:p>
              </p:txBody>
            </p:sp>
          </p:grpSp>
          <p:sp>
            <p:nvSpPr>
              <p:cNvPr id="77" name="Flowchart: Magnetic Disk 76"/>
              <p:cNvSpPr/>
              <p:nvPr/>
            </p:nvSpPr>
            <p:spPr bwMode="auto">
              <a:xfrm>
                <a:off x="4229100" y="4267200"/>
                <a:ext cx="228600" cy="228600"/>
              </a:xfrm>
              <a:prstGeom prst="flowChartMagneticDisk">
                <a:avLst/>
              </a:prstGeom>
              <a:gradFill flip="none" rotWithShape="1">
                <a:gsLst>
                  <a:gs pos="0">
                    <a:srgbClr val="FFFA00">
                      <a:shade val="30000"/>
                      <a:satMod val="115000"/>
                    </a:srgbClr>
                  </a:gs>
                  <a:gs pos="50000">
                    <a:srgbClr val="FFFA00">
                      <a:shade val="67500"/>
                      <a:satMod val="115000"/>
                    </a:srgbClr>
                  </a:gs>
                  <a:gs pos="100000">
                    <a:srgbClr val="FFFA00">
                      <a:shade val="100000"/>
                      <a:satMod val="115000"/>
                    </a:srgbClr>
                  </a:gs>
                </a:gsLst>
                <a:lin ang="16200000" scaled="1"/>
                <a:tileRect/>
              </a:gradFill>
              <a:ln w="9525" cap="flat" cmpd="sng" algn="ctr">
                <a:solidFill>
                  <a:schemeClr val="bg1">
                    <a:lumMod val="1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</a:endParaRPr>
              </a:p>
            </p:txBody>
          </p:sp>
        </p:grpSp>
        <p:grpSp>
          <p:nvGrpSpPr>
            <p:cNvPr id="234" name="Group 36"/>
            <p:cNvGrpSpPr/>
            <p:nvPr/>
          </p:nvGrpSpPr>
          <p:grpSpPr>
            <a:xfrm>
              <a:off x="1905000" y="5334000"/>
              <a:ext cx="914400" cy="609600"/>
              <a:chOff x="3886200" y="3886200"/>
              <a:chExt cx="914400" cy="609600"/>
            </a:xfrm>
          </p:grpSpPr>
          <p:grpSp>
            <p:nvGrpSpPr>
              <p:cNvPr id="240" name="Group 37"/>
              <p:cNvGrpSpPr/>
              <p:nvPr/>
            </p:nvGrpSpPr>
            <p:grpSpPr>
              <a:xfrm>
                <a:off x="3886200" y="3886200"/>
                <a:ext cx="914400" cy="322421"/>
                <a:chOff x="3886200" y="3886200"/>
                <a:chExt cx="914400" cy="322421"/>
              </a:xfrm>
            </p:grpSpPr>
            <p:sp>
              <p:nvSpPr>
                <p:cNvPr id="72" name="Cube 71"/>
                <p:cNvSpPr/>
                <p:nvPr/>
              </p:nvSpPr>
              <p:spPr bwMode="auto">
                <a:xfrm>
                  <a:off x="3967197" y="3886200"/>
                  <a:ext cx="457200" cy="304800"/>
                </a:xfrm>
                <a:prstGeom prst="cube">
                  <a:avLst/>
                </a:prstGeom>
                <a:gradFill flip="none" rotWithShape="1">
                  <a:gsLst>
                    <a:gs pos="0">
                      <a:schemeClr val="accent4">
                        <a:lumMod val="50000"/>
                        <a:lumOff val="50000"/>
                        <a:shade val="30000"/>
                        <a:satMod val="115000"/>
                      </a:schemeClr>
                    </a:gs>
                    <a:gs pos="50000">
                      <a:schemeClr val="accent4">
                        <a:lumMod val="50000"/>
                        <a:lumOff val="50000"/>
                        <a:shade val="67500"/>
                        <a:satMod val="115000"/>
                      </a:schemeClr>
                    </a:gs>
                    <a:gs pos="100000">
                      <a:schemeClr val="accent4">
                        <a:lumMod val="50000"/>
                        <a:lumOff val="50000"/>
                        <a:shade val="100000"/>
                        <a:satMod val="115000"/>
                      </a:schemeClr>
                    </a:gs>
                  </a:gsLst>
                  <a:lin ang="16200000" scaled="1"/>
                  <a:tileRect/>
                </a:gradFill>
                <a:ln w="9525" cap="flat" cmpd="sng" algn="ctr">
                  <a:solidFill>
                    <a:schemeClr val="accent6">
                      <a:lumMod val="90000"/>
                      <a:lumOff val="1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</a:endParaRPr>
                </a:p>
              </p:txBody>
            </p:sp>
            <p:sp>
              <p:nvSpPr>
                <p:cNvPr id="73" name="Cube 72"/>
                <p:cNvSpPr/>
                <p:nvPr/>
              </p:nvSpPr>
              <p:spPr bwMode="auto">
                <a:xfrm>
                  <a:off x="4343400" y="3886200"/>
                  <a:ext cx="457200" cy="304800"/>
                </a:xfrm>
                <a:prstGeom prst="cube">
                  <a:avLst/>
                </a:prstGeom>
                <a:gradFill flip="none" rotWithShape="1">
                  <a:gsLst>
                    <a:gs pos="0">
                      <a:srgbClr val="66FF66">
                        <a:shade val="30000"/>
                        <a:satMod val="115000"/>
                      </a:srgbClr>
                    </a:gs>
                    <a:gs pos="50000">
                      <a:srgbClr val="66FF66">
                        <a:shade val="67500"/>
                        <a:satMod val="115000"/>
                      </a:srgbClr>
                    </a:gs>
                    <a:gs pos="100000">
                      <a:srgbClr val="66FF66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ln w="9525" cap="flat" cmpd="sng" algn="ctr">
                  <a:solidFill>
                    <a:schemeClr val="bg1">
                      <a:lumMod val="1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</a:endParaRPr>
                </a:p>
              </p:txBody>
            </p:sp>
            <p:sp>
              <p:nvSpPr>
                <p:cNvPr id="74" name="TextBox 73"/>
                <p:cNvSpPr txBox="1"/>
                <p:nvPr/>
              </p:nvSpPr>
              <p:spPr>
                <a:xfrm>
                  <a:off x="4267200" y="3962400"/>
                  <a:ext cx="533400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000" b="1" dirty="0" err="1" smtClean="0"/>
                    <a:t>cmsd</a:t>
                  </a:r>
                  <a:endParaRPr lang="en-US" sz="1000" b="1" dirty="0"/>
                </a:p>
              </p:txBody>
            </p:sp>
            <p:sp>
              <p:nvSpPr>
                <p:cNvPr id="75" name="TextBox 74"/>
                <p:cNvSpPr txBox="1"/>
                <p:nvPr/>
              </p:nvSpPr>
              <p:spPr>
                <a:xfrm>
                  <a:off x="3886200" y="3962400"/>
                  <a:ext cx="542994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000" b="1" dirty="0" err="1" smtClean="0">
                      <a:solidFill>
                        <a:srgbClr val="FFFFFF"/>
                      </a:solidFill>
                    </a:rPr>
                    <a:t>xrootd</a:t>
                  </a:r>
                  <a:endParaRPr lang="en-US" sz="1000" b="1" dirty="0">
                    <a:solidFill>
                      <a:srgbClr val="FFFFFF"/>
                    </a:solidFill>
                  </a:endParaRPr>
                </a:p>
              </p:txBody>
            </p:sp>
          </p:grpSp>
          <p:sp>
            <p:nvSpPr>
              <p:cNvPr id="71" name="Flowchart: Magnetic Disk 70"/>
              <p:cNvSpPr/>
              <p:nvPr/>
            </p:nvSpPr>
            <p:spPr bwMode="auto">
              <a:xfrm>
                <a:off x="4229100" y="4267200"/>
                <a:ext cx="228600" cy="228600"/>
              </a:xfrm>
              <a:prstGeom prst="flowChartMagneticDisk">
                <a:avLst/>
              </a:prstGeom>
              <a:gradFill flip="none" rotWithShape="1">
                <a:gsLst>
                  <a:gs pos="0">
                    <a:srgbClr val="FFFA00">
                      <a:shade val="30000"/>
                      <a:satMod val="115000"/>
                    </a:srgbClr>
                  </a:gs>
                  <a:gs pos="50000">
                    <a:srgbClr val="FFFA00">
                      <a:shade val="67500"/>
                      <a:satMod val="115000"/>
                    </a:srgbClr>
                  </a:gs>
                  <a:gs pos="100000">
                    <a:srgbClr val="FFFA00">
                      <a:shade val="100000"/>
                      <a:satMod val="115000"/>
                    </a:srgbClr>
                  </a:gs>
                </a:gsLst>
                <a:lin ang="16200000" scaled="1"/>
                <a:tileRect/>
              </a:gradFill>
              <a:ln w="9525" cap="flat" cmpd="sng" algn="ctr">
                <a:solidFill>
                  <a:schemeClr val="bg1">
                    <a:lumMod val="1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</a:endParaRPr>
              </a:p>
            </p:txBody>
          </p:sp>
        </p:grpSp>
        <p:grpSp>
          <p:nvGrpSpPr>
            <p:cNvPr id="243" name="Group 43"/>
            <p:cNvGrpSpPr/>
            <p:nvPr/>
          </p:nvGrpSpPr>
          <p:grpSpPr>
            <a:xfrm>
              <a:off x="1371600" y="4953000"/>
              <a:ext cx="914400" cy="609600"/>
              <a:chOff x="3886200" y="3886200"/>
              <a:chExt cx="914400" cy="609600"/>
            </a:xfrm>
          </p:grpSpPr>
          <p:grpSp>
            <p:nvGrpSpPr>
              <p:cNvPr id="244" name="Group 44"/>
              <p:cNvGrpSpPr/>
              <p:nvPr/>
            </p:nvGrpSpPr>
            <p:grpSpPr>
              <a:xfrm>
                <a:off x="3886200" y="3886200"/>
                <a:ext cx="914400" cy="322421"/>
                <a:chOff x="3886200" y="3886200"/>
                <a:chExt cx="914400" cy="322421"/>
              </a:xfrm>
            </p:grpSpPr>
            <p:sp>
              <p:nvSpPr>
                <p:cNvPr id="66" name="Cube 65"/>
                <p:cNvSpPr/>
                <p:nvPr/>
              </p:nvSpPr>
              <p:spPr bwMode="auto">
                <a:xfrm>
                  <a:off x="3967197" y="3886200"/>
                  <a:ext cx="457200" cy="304800"/>
                </a:xfrm>
                <a:prstGeom prst="cube">
                  <a:avLst/>
                </a:prstGeom>
                <a:gradFill flip="none" rotWithShape="1">
                  <a:gsLst>
                    <a:gs pos="0">
                      <a:schemeClr val="accent4">
                        <a:lumMod val="50000"/>
                        <a:lumOff val="50000"/>
                        <a:shade val="30000"/>
                        <a:satMod val="115000"/>
                      </a:schemeClr>
                    </a:gs>
                    <a:gs pos="50000">
                      <a:schemeClr val="accent4">
                        <a:lumMod val="50000"/>
                        <a:lumOff val="50000"/>
                        <a:shade val="67500"/>
                        <a:satMod val="115000"/>
                      </a:schemeClr>
                    </a:gs>
                    <a:gs pos="100000">
                      <a:schemeClr val="accent4">
                        <a:lumMod val="50000"/>
                        <a:lumOff val="50000"/>
                        <a:shade val="100000"/>
                        <a:satMod val="115000"/>
                      </a:schemeClr>
                    </a:gs>
                  </a:gsLst>
                  <a:lin ang="16200000" scaled="1"/>
                  <a:tileRect/>
                </a:gradFill>
                <a:ln w="9525" cap="flat" cmpd="sng" algn="ctr">
                  <a:solidFill>
                    <a:schemeClr val="accent6">
                      <a:lumMod val="90000"/>
                      <a:lumOff val="1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</a:endParaRPr>
                </a:p>
              </p:txBody>
            </p:sp>
            <p:sp>
              <p:nvSpPr>
                <p:cNvPr id="67" name="Cube 66"/>
                <p:cNvSpPr/>
                <p:nvPr/>
              </p:nvSpPr>
              <p:spPr bwMode="auto">
                <a:xfrm>
                  <a:off x="4343400" y="3886200"/>
                  <a:ext cx="457200" cy="304800"/>
                </a:xfrm>
                <a:prstGeom prst="cube">
                  <a:avLst/>
                </a:prstGeom>
                <a:gradFill flip="none" rotWithShape="1">
                  <a:gsLst>
                    <a:gs pos="0">
                      <a:srgbClr val="66FF66">
                        <a:shade val="30000"/>
                        <a:satMod val="115000"/>
                      </a:srgbClr>
                    </a:gs>
                    <a:gs pos="50000">
                      <a:srgbClr val="66FF66">
                        <a:shade val="67500"/>
                        <a:satMod val="115000"/>
                      </a:srgbClr>
                    </a:gs>
                    <a:gs pos="100000">
                      <a:srgbClr val="66FF66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ln w="9525" cap="flat" cmpd="sng" algn="ctr">
                  <a:solidFill>
                    <a:schemeClr val="bg1">
                      <a:lumMod val="1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</a:endParaRPr>
                </a:p>
              </p:txBody>
            </p:sp>
            <p:sp>
              <p:nvSpPr>
                <p:cNvPr id="68" name="TextBox 67"/>
                <p:cNvSpPr txBox="1"/>
                <p:nvPr/>
              </p:nvSpPr>
              <p:spPr>
                <a:xfrm>
                  <a:off x="4267200" y="3962400"/>
                  <a:ext cx="533400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000" b="1" dirty="0" err="1" smtClean="0"/>
                    <a:t>cmsd</a:t>
                  </a:r>
                  <a:endParaRPr lang="en-US" sz="1000" b="1" dirty="0"/>
                </a:p>
              </p:txBody>
            </p:sp>
            <p:sp>
              <p:nvSpPr>
                <p:cNvPr id="69" name="TextBox 68"/>
                <p:cNvSpPr txBox="1"/>
                <p:nvPr/>
              </p:nvSpPr>
              <p:spPr>
                <a:xfrm>
                  <a:off x="3886200" y="3962400"/>
                  <a:ext cx="542994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000" b="1" dirty="0" err="1" smtClean="0">
                      <a:solidFill>
                        <a:srgbClr val="FFFFFF"/>
                      </a:solidFill>
                    </a:rPr>
                    <a:t>xrootd</a:t>
                  </a:r>
                  <a:endParaRPr lang="en-US" sz="1000" b="1" dirty="0">
                    <a:solidFill>
                      <a:srgbClr val="FFFFFF"/>
                    </a:solidFill>
                  </a:endParaRPr>
                </a:p>
              </p:txBody>
            </p:sp>
          </p:grpSp>
          <p:sp>
            <p:nvSpPr>
              <p:cNvPr id="65" name="Flowchart: Magnetic Disk 64"/>
              <p:cNvSpPr/>
              <p:nvPr/>
            </p:nvSpPr>
            <p:spPr bwMode="auto">
              <a:xfrm>
                <a:off x="4229100" y="4267200"/>
                <a:ext cx="228600" cy="228600"/>
              </a:xfrm>
              <a:prstGeom prst="flowChartMagneticDisk">
                <a:avLst/>
              </a:prstGeom>
              <a:gradFill flip="none" rotWithShape="1">
                <a:gsLst>
                  <a:gs pos="0">
                    <a:srgbClr val="FFFA00">
                      <a:shade val="30000"/>
                      <a:satMod val="115000"/>
                    </a:srgbClr>
                  </a:gs>
                  <a:gs pos="50000">
                    <a:srgbClr val="FFFA00">
                      <a:shade val="67500"/>
                      <a:satMod val="115000"/>
                    </a:srgbClr>
                  </a:gs>
                  <a:gs pos="100000">
                    <a:srgbClr val="FFFA00">
                      <a:shade val="100000"/>
                      <a:satMod val="115000"/>
                    </a:srgbClr>
                  </a:gs>
                </a:gsLst>
                <a:lin ang="16200000" scaled="1"/>
                <a:tileRect/>
              </a:gradFill>
              <a:ln w="9525" cap="flat" cmpd="sng" algn="ctr">
                <a:solidFill>
                  <a:schemeClr val="bg1">
                    <a:lumMod val="1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</a:endParaRPr>
              </a:p>
            </p:txBody>
          </p:sp>
        </p:grpSp>
      </p:grpSp>
      <p:grpSp>
        <p:nvGrpSpPr>
          <p:cNvPr id="245" name="Group 105"/>
          <p:cNvGrpSpPr/>
          <p:nvPr/>
        </p:nvGrpSpPr>
        <p:grpSpPr>
          <a:xfrm>
            <a:off x="6096000" y="4979312"/>
            <a:ext cx="2057400" cy="1008221"/>
            <a:chOff x="762000" y="4953000"/>
            <a:chExt cx="2057400" cy="1008221"/>
          </a:xfrm>
        </p:grpSpPr>
        <p:sp>
          <p:nvSpPr>
            <p:cNvPr id="83" name="TextBox 82"/>
            <p:cNvSpPr txBox="1"/>
            <p:nvPr/>
          </p:nvSpPr>
          <p:spPr>
            <a:xfrm>
              <a:off x="1066800" y="5715000"/>
              <a:ext cx="30480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b="1" dirty="0" smtClean="0"/>
                <a:t>A</a:t>
              </a:r>
              <a:endParaRPr lang="en-US" sz="1000" b="1" dirty="0"/>
            </a:p>
          </p:txBody>
        </p:sp>
        <p:sp>
          <p:nvSpPr>
            <p:cNvPr id="84" name="TextBox 83"/>
            <p:cNvSpPr txBox="1"/>
            <p:nvPr/>
          </p:nvSpPr>
          <p:spPr>
            <a:xfrm>
              <a:off x="2209800" y="5715000"/>
              <a:ext cx="30480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b="1" dirty="0" smtClean="0"/>
                <a:t>B</a:t>
              </a:r>
              <a:endParaRPr lang="en-US" sz="1000" b="1" dirty="0"/>
            </a:p>
          </p:txBody>
        </p:sp>
        <p:sp>
          <p:nvSpPr>
            <p:cNvPr id="85" name="TextBox 84"/>
            <p:cNvSpPr txBox="1"/>
            <p:nvPr/>
          </p:nvSpPr>
          <p:spPr>
            <a:xfrm>
              <a:off x="1676400" y="5334000"/>
              <a:ext cx="30480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b="1" dirty="0" smtClean="0"/>
                <a:t>C</a:t>
              </a:r>
              <a:endParaRPr lang="en-US" sz="1000" b="1" dirty="0"/>
            </a:p>
          </p:txBody>
        </p:sp>
        <p:sp>
          <p:nvSpPr>
            <p:cNvPr id="86" name="TextBox 85"/>
            <p:cNvSpPr txBox="1"/>
            <p:nvPr/>
          </p:nvSpPr>
          <p:spPr>
            <a:xfrm>
              <a:off x="1277905" y="5715000"/>
              <a:ext cx="627095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b="1" dirty="0" smtClean="0"/>
                <a:t>/my/file</a:t>
              </a:r>
              <a:endParaRPr lang="en-US" sz="1000" b="1" dirty="0"/>
            </a:p>
          </p:txBody>
        </p:sp>
        <p:sp>
          <p:nvSpPr>
            <p:cNvPr id="87" name="TextBox 86"/>
            <p:cNvSpPr txBox="1"/>
            <p:nvPr/>
          </p:nvSpPr>
          <p:spPr>
            <a:xfrm>
              <a:off x="1887505" y="5334000"/>
              <a:ext cx="627095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b="1" dirty="0" smtClean="0"/>
                <a:t>/my/file</a:t>
              </a:r>
              <a:endParaRPr lang="en-US" sz="1000" b="1" dirty="0"/>
            </a:p>
          </p:txBody>
        </p:sp>
        <p:grpSp>
          <p:nvGrpSpPr>
            <p:cNvPr id="246" name="Group 35"/>
            <p:cNvGrpSpPr/>
            <p:nvPr/>
          </p:nvGrpSpPr>
          <p:grpSpPr>
            <a:xfrm>
              <a:off x="762000" y="5334000"/>
              <a:ext cx="914400" cy="609600"/>
              <a:chOff x="3886200" y="3886200"/>
              <a:chExt cx="914400" cy="609600"/>
            </a:xfrm>
          </p:grpSpPr>
          <p:grpSp>
            <p:nvGrpSpPr>
              <p:cNvPr id="247" name="Group 34"/>
              <p:cNvGrpSpPr/>
              <p:nvPr/>
            </p:nvGrpSpPr>
            <p:grpSpPr>
              <a:xfrm>
                <a:off x="3886200" y="3886200"/>
                <a:ext cx="914400" cy="322421"/>
                <a:chOff x="3886200" y="3886200"/>
                <a:chExt cx="914400" cy="322421"/>
              </a:xfrm>
            </p:grpSpPr>
            <p:sp>
              <p:nvSpPr>
                <p:cNvPr id="105" name="Cube 104"/>
                <p:cNvSpPr/>
                <p:nvPr/>
              </p:nvSpPr>
              <p:spPr bwMode="auto">
                <a:xfrm>
                  <a:off x="3967197" y="3886200"/>
                  <a:ext cx="457200" cy="304800"/>
                </a:xfrm>
                <a:prstGeom prst="cube">
                  <a:avLst/>
                </a:prstGeom>
                <a:gradFill flip="none" rotWithShape="1">
                  <a:gsLst>
                    <a:gs pos="0">
                      <a:schemeClr val="accent4">
                        <a:lumMod val="50000"/>
                        <a:lumOff val="50000"/>
                        <a:shade val="30000"/>
                        <a:satMod val="115000"/>
                      </a:schemeClr>
                    </a:gs>
                    <a:gs pos="50000">
                      <a:schemeClr val="accent4">
                        <a:lumMod val="50000"/>
                        <a:lumOff val="50000"/>
                        <a:shade val="67500"/>
                        <a:satMod val="115000"/>
                      </a:schemeClr>
                    </a:gs>
                    <a:gs pos="100000">
                      <a:schemeClr val="accent4">
                        <a:lumMod val="50000"/>
                        <a:lumOff val="50000"/>
                        <a:shade val="100000"/>
                        <a:satMod val="115000"/>
                      </a:schemeClr>
                    </a:gs>
                  </a:gsLst>
                  <a:lin ang="16200000" scaled="1"/>
                  <a:tileRect/>
                </a:gradFill>
                <a:ln w="9525" cap="flat" cmpd="sng" algn="ctr">
                  <a:solidFill>
                    <a:schemeClr val="accent6">
                      <a:lumMod val="90000"/>
                      <a:lumOff val="1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</a:endParaRPr>
                </a:p>
              </p:txBody>
            </p:sp>
            <p:sp>
              <p:nvSpPr>
                <p:cNvPr id="106" name="Cube 105"/>
                <p:cNvSpPr/>
                <p:nvPr/>
              </p:nvSpPr>
              <p:spPr bwMode="auto">
                <a:xfrm>
                  <a:off x="4343400" y="3886200"/>
                  <a:ext cx="457200" cy="304800"/>
                </a:xfrm>
                <a:prstGeom prst="cube">
                  <a:avLst/>
                </a:prstGeom>
                <a:gradFill flip="none" rotWithShape="1">
                  <a:gsLst>
                    <a:gs pos="0">
                      <a:srgbClr val="66FF66">
                        <a:shade val="30000"/>
                        <a:satMod val="115000"/>
                      </a:srgbClr>
                    </a:gs>
                    <a:gs pos="50000">
                      <a:srgbClr val="66FF66">
                        <a:shade val="67500"/>
                        <a:satMod val="115000"/>
                      </a:srgbClr>
                    </a:gs>
                    <a:gs pos="100000">
                      <a:srgbClr val="66FF66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ln w="9525" cap="flat" cmpd="sng" algn="ctr">
                  <a:solidFill>
                    <a:schemeClr val="bg1">
                      <a:lumMod val="1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</a:endParaRPr>
                </a:p>
              </p:txBody>
            </p:sp>
            <p:sp>
              <p:nvSpPr>
                <p:cNvPr id="107" name="TextBox 106"/>
                <p:cNvSpPr txBox="1"/>
                <p:nvPr/>
              </p:nvSpPr>
              <p:spPr>
                <a:xfrm>
                  <a:off x="4267200" y="3962400"/>
                  <a:ext cx="533400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000" b="1" dirty="0" err="1" smtClean="0"/>
                    <a:t>cmsd</a:t>
                  </a:r>
                  <a:endParaRPr lang="en-US" sz="1000" b="1" dirty="0"/>
                </a:p>
              </p:txBody>
            </p:sp>
            <p:sp>
              <p:nvSpPr>
                <p:cNvPr id="108" name="TextBox 107"/>
                <p:cNvSpPr txBox="1"/>
                <p:nvPr/>
              </p:nvSpPr>
              <p:spPr>
                <a:xfrm>
                  <a:off x="3886200" y="3962400"/>
                  <a:ext cx="542994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000" b="1" dirty="0" err="1" smtClean="0">
                      <a:solidFill>
                        <a:srgbClr val="FFFFFF"/>
                      </a:solidFill>
                    </a:rPr>
                    <a:t>xrootd</a:t>
                  </a:r>
                  <a:endParaRPr lang="en-US" sz="1000" b="1" dirty="0">
                    <a:solidFill>
                      <a:srgbClr val="FFFFFF"/>
                    </a:solidFill>
                  </a:endParaRPr>
                </a:p>
              </p:txBody>
            </p:sp>
          </p:grpSp>
          <p:sp>
            <p:nvSpPr>
              <p:cNvPr id="104" name="Flowchart: Magnetic Disk 103"/>
              <p:cNvSpPr/>
              <p:nvPr/>
            </p:nvSpPr>
            <p:spPr bwMode="auto">
              <a:xfrm>
                <a:off x="4229100" y="4267200"/>
                <a:ext cx="228600" cy="228600"/>
              </a:xfrm>
              <a:prstGeom prst="flowChartMagneticDisk">
                <a:avLst/>
              </a:prstGeom>
              <a:gradFill flip="none" rotWithShape="1">
                <a:gsLst>
                  <a:gs pos="0">
                    <a:srgbClr val="FFFA00">
                      <a:shade val="30000"/>
                      <a:satMod val="115000"/>
                    </a:srgbClr>
                  </a:gs>
                  <a:gs pos="50000">
                    <a:srgbClr val="FFFA00">
                      <a:shade val="67500"/>
                      <a:satMod val="115000"/>
                    </a:srgbClr>
                  </a:gs>
                  <a:gs pos="100000">
                    <a:srgbClr val="FFFA00">
                      <a:shade val="100000"/>
                      <a:satMod val="115000"/>
                    </a:srgbClr>
                  </a:gs>
                </a:gsLst>
                <a:lin ang="16200000" scaled="1"/>
                <a:tileRect/>
              </a:gradFill>
              <a:ln w="9525" cap="flat" cmpd="sng" algn="ctr">
                <a:solidFill>
                  <a:schemeClr val="bg1">
                    <a:lumMod val="1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</a:endParaRPr>
              </a:p>
            </p:txBody>
          </p:sp>
        </p:grpSp>
        <p:grpSp>
          <p:nvGrpSpPr>
            <p:cNvPr id="248" name="Group 36"/>
            <p:cNvGrpSpPr/>
            <p:nvPr/>
          </p:nvGrpSpPr>
          <p:grpSpPr>
            <a:xfrm>
              <a:off x="1905000" y="5334000"/>
              <a:ext cx="914400" cy="609600"/>
              <a:chOff x="3886200" y="3886200"/>
              <a:chExt cx="914400" cy="609600"/>
            </a:xfrm>
          </p:grpSpPr>
          <p:grpSp>
            <p:nvGrpSpPr>
              <p:cNvPr id="249" name="Group 37"/>
              <p:cNvGrpSpPr/>
              <p:nvPr/>
            </p:nvGrpSpPr>
            <p:grpSpPr>
              <a:xfrm>
                <a:off x="3886200" y="3886200"/>
                <a:ext cx="914400" cy="322421"/>
                <a:chOff x="3886200" y="3886200"/>
                <a:chExt cx="914400" cy="322421"/>
              </a:xfrm>
            </p:grpSpPr>
            <p:sp>
              <p:nvSpPr>
                <p:cNvPr id="99" name="Cube 98"/>
                <p:cNvSpPr/>
                <p:nvPr/>
              </p:nvSpPr>
              <p:spPr bwMode="auto">
                <a:xfrm>
                  <a:off x="3967197" y="3886200"/>
                  <a:ext cx="457200" cy="304800"/>
                </a:xfrm>
                <a:prstGeom prst="cube">
                  <a:avLst/>
                </a:prstGeom>
                <a:gradFill flip="none" rotWithShape="1">
                  <a:gsLst>
                    <a:gs pos="0">
                      <a:schemeClr val="accent4">
                        <a:lumMod val="50000"/>
                        <a:lumOff val="50000"/>
                        <a:shade val="30000"/>
                        <a:satMod val="115000"/>
                      </a:schemeClr>
                    </a:gs>
                    <a:gs pos="50000">
                      <a:schemeClr val="accent4">
                        <a:lumMod val="50000"/>
                        <a:lumOff val="50000"/>
                        <a:shade val="67500"/>
                        <a:satMod val="115000"/>
                      </a:schemeClr>
                    </a:gs>
                    <a:gs pos="100000">
                      <a:schemeClr val="accent4">
                        <a:lumMod val="50000"/>
                        <a:lumOff val="50000"/>
                        <a:shade val="100000"/>
                        <a:satMod val="115000"/>
                      </a:schemeClr>
                    </a:gs>
                  </a:gsLst>
                  <a:lin ang="16200000" scaled="1"/>
                  <a:tileRect/>
                </a:gradFill>
                <a:ln w="9525" cap="flat" cmpd="sng" algn="ctr">
                  <a:solidFill>
                    <a:schemeClr val="accent6">
                      <a:lumMod val="90000"/>
                      <a:lumOff val="1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</a:endParaRPr>
                </a:p>
              </p:txBody>
            </p:sp>
            <p:sp>
              <p:nvSpPr>
                <p:cNvPr id="100" name="Cube 99"/>
                <p:cNvSpPr/>
                <p:nvPr/>
              </p:nvSpPr>
              <p:spPr bwMode="auto">
                <a:xfrm>
                  <a:off x="4343400" y="3886200"/>
                  <a:ext cx="457200" cy="304800"/>
                </a:xfrm>
                <a:prstGeom prst="cube">
                  <a:avLst/>
                </a:prstGeom>
                <a:gradFill flip="none" rotWithShape="1">
                  <a:gsLst>
                    <a:gs pos="0">
                      <a:srgbClr val="66FF66">
                        <a:shade val="30000"/>
                        <a:satMod val="115000"/>
                      </a:srgbClr>
                    </a:gs>
                    <a:gs pos="50000">
                      <a:srgbClr val="66FF66">
                        <a:shade val="67500"/>
                        <a:satMod val="115000"/>
                      </a:srgbClr>
                    </a:gs>
                    <a:gs pos="100000">
                      <a:srgbClr val="66FF66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ln w="9525" cap="flat" cmpd="sng" algn="ctr">
                  <a:solidFill>
                    <a:schemeClr val="bg1">
                      <a:lumMod val="1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</a:endParaRPr>
                </a:p>
              </p:txBody>
            </p:sp>
            <p:sp>
              <p:nvSpPr>
                <p:cNvPr id="101" name="TextBox 100"/>
                <p:cNvSpPr txBox="1"/>
                <p:nvPr/>
              </p:nvSpPr>
              <p:spPr>
                <a:xfrm>
                  <a:off x="4267200" y="3962400"/>
                  <a:ext cx="533400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000" b="1" dirty="0" err="1" smtClean="0"/>
                    <a:t>cmsd</a:t>
                  </a:r>
                  <a:endParaRPr lang="en-US" sz="1000" b="1" dirty="0"/>
                </a:p>
              </p:txBody>
            </p:sp>
            <p:sp>
              <p:nvSpPr>
                <p:cNvPr id="102" name="TextBox 101"/>
                <p:cNvSpPr txBox="1"/>
                <p:nvPr/>
              </p:nvSpPr>
              <p:spPr>
                <a:xfrm>
                  <a:off x="3886200" y="3962400"/>
                  <a:ext cx="542994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000" b="1" dirty="0" err="1" smtClean="0">
                      <a:solidFill>
                        <a:srgbClr val="FFFFFF"/>
                      </a:solidFill>
                    </a:rPr>
                    <a:t>xrootd</a:t>
                  </a:r>
                  <a:endParaRPr lang="en-US" sz="1000" b="1" dirty="0">
                    <a:solidFill>
                      <a:srgbClr val="FFFFFF"/>
                    </a:solidFill>
                  </a:endParaRPr>
                </a:p>
              </p:txBody>
            </p:sp>
          </p:grpSp>
          <p:sp>
            <p:nvSpPr>
              <p:cNvPr id="98" name="Flowchart: Magnetic Disk 97"/>
              <p:cNvSpPr/>
              <p:nvPr/>
            </p:nvSpPr>
            <p:spPr bwMode="auto">
              <a:xfrm>
                <a:off x="4229100" y="4267200"/>
                <a:ext cx="228600" cy="228600"/>
              </a:xfrm>
              <a:prstGeom prst="flowChartMagneticDisk">
                <a:avLst/>
              </a:prstGeom>
              <a:gradFill flip="none" rotWithShape="1">
                <a:gsLst>
                  <a:gs pos="0">
                    <a:srgbClr val="FFFA00">
                      <a:shade val="30000"/>
                      <a:satMod val="115000"/>
                    </a:srgbClr>
                  </a:gs>
                  <a:gs pos="50000">
                    <a:srgbClr val="FFFA00">
                      <a:shade val="67500"/>
                      <a:satMod val="115000"/>
                    </a:srgbClr>
                  </a:gs>
                  <a:gs pos="100000">
                    <a:srgbClr val="FFFA00">
                      <a:shade val="100000"/>
                      <a:satMod val="115000"/>
                    </a:srgbClr>
                  </a:gs>
                </a:gsLst>
                <a:lin ang="16200000" scaled="1"/>
                <a:tileRect/>
              </a:gradFill>
              <a:ln w="9525" cap="flat" cmpd="sng" algn="ctr">
                <a:solidFill>
                  <a:schemeClr val="bg1">
                    <a:lumMod val="1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</a:endParaRPr>
              </a:p>
            </p:txBody>
          </p:sp>
        </p:grpSp>
        <p:grpSp>
          <p:nvGrpSpPr>
            <p:cNvPr id="250" name="Group 43"/>
            <p:cNvGrpSpPr/>
            <p:nvPr/>
          </p:nvGrpSpPr>
          <p:grpSpPr>
            <a:xfrm>
              <a:off x="1371600" y="4953000"/>
              <a:ext cx="914400" cy="609600"/>
              <a:chOff x="3886200" y="3886200"/>
              <a:chExt cx="914400" cy="609600"/>
            </a:xfrm>
          </p:grpSpPr>
          <p:grpSp>
            <p:nvGrpSpPr>
              <p:cNvPr id="251" name="Group 44"/>
              <p:cNvGrpSpPr/>
              <p:nvPr/>
            </p:nvGrpSpPr>
            <p:grpSpPr>
              <a:xfrm>
                <a:off x="3886200" y="3886200"/>
                <a:ext cx="914400" cy="322421"/>
                <a:chOff x="3886200" y="3886200"/>
                <a:chExt cx="914400" cy="322421"/>
              </a:xfrm>
            </p:grpSpPr>
            <p:sp>
              <p:nvSpPr>
                <p:cNvPr id="93" name="Cube 92"/>
                <p:cNvSpPr/>
                <p:nvPr/>
              </p:nvSpPr>
              <p:spPr bwMode="auto">
                <a:xfrm>
                  <a:off x="3967197" y="3886200"/>
                  <a:ext cx="457200" cy="304800"/>
                </a:xfrm>
                <a:prstGeom prst="cube">
                  <a:avLst/>
                </a:prstGeom>
                <a:gradFill flip="none" rotWithShape="1">
                  <a:gsLst>
                    <a:gs pos="0">
                      <a:schemeClr val="accent4">
                        <a:lumMod val="50000"/>
                        <a:lumOff val="50000"/>
                        <a:shade val="30000"/>
                        <a:satMod val="115000"/>
                      </a:schemeClr>
                    </a:gs>
                    <a:gs pos="50000">
                      <a:schemeClr val="accent4">
                        <a:lumMod val="50000"/>
                        <a:lumOff val="50000"/>
                        <a:shade val="67500"/>
                        <a:satMod val="115000"/>
                      </a:schemeClr>
                    </a:gs>
                    <a:gs pos="100000">
                      <a:schemeClr val="accent4">
                        <a:lumMod val="50000"/>
                        <a:lumOff val="50000"/>
                        <a:shade val="100000"/>
                        <a:satMod val="115000"/>
                      </a:schemeClr>
                    </a:gs>
                  </a:gsLst>
                  <a:lin ang="16200000" scaled="1"/>
                  <a:tileRect/>
                </a:gradFill>
                <a:ln w="9525" cap="flat" cmpd="sng" algn="ctr">
                  <a:solidFill>
                    <a:schemeClr val="accent6">
                      <a:lumMod val="90000"/>
                      <a:lumOff val="1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</a:endParaRPr>
                </a:p>
              </p:txBody>
            </p:sp>
            <p:sp>
              <p:nvSpPr>
                <p:cNvPr id="94" name="Cube 93"/>
                <p:cNvSpPr/>
                <p:nvPr/>
              </p:nvSpPr>
              <p:spPr bwMode="auto">
                <a:xfrm>
                  <a:off x="4343400" y="3886200"/>
                  <a:ext cx="457200" cy="304800"/>
                </a:xfrm>
                <a:prstGeom prst="cube">
                  <a:avLst/>
                </a:prstGeom>
                <a:gradFill flip="none" rotWithShape="1">
                  <a:gsLst>
                    <a:gs pos="0">
                      <a:srgbClr val="66FF66">
                        <a:shade val="30000"/>
                        <a:satMod val="115000"/>
                      </a:srgbClr>
                    </a:gs>
                    <a:gs pos="50000">
                      <a:srgbClr val="66FF66">
                        <a:shade val="67500"/>
                        <a:satMod val="115000"/>
                      </a:srgbClr>
                    </a:gs>
                    <a:gs pos="100000">
                      <a:srgbClr val="66FF66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ln w="9525" cap="flat" cmpd="sng" algn="ctr">
                  <a:solidFill>
                    <a:schemeClr val="bg1">
                      <a:lumMod val="1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</a:endParaRPr>
                </a:p>
              </p:txBody>
            </p:sp>
            <p:sp>
              <p:nvSpPr>
                <p:cNvPr id="95" name="TextBox 94"/>
                <p:cNvSpPr txBox="1"/>
                <p:nvPr/>
              </p:nvSpPr>
              <p:spPr>
                <a:xfrm>
                  <a:off x="4267200" y="3962400"/>
                  <a:ext cx="533400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000" b="1" dirty="0" err="1" smtClean="0"/>
                    <a:t>cmsd</a:t>
                  </a:r>
                  <a:endParaRPr lang="en-US" sz="1000" b="1" dirty="0"/>
                </a:p>
              </p:txBody>
            </p:sp>
            <p:sp>
              <p:nvSpPr>
                <p:cNvPr id="96" name="TextBox 95"/>
                <p:cNvSpPr txBox="1"/>
                <p:nvPr/>
              </p:nvSpPr>
              <p:spPr>
                <a:xfrm>
                  <a:off x="3886200" y="3962400"/>
                  <a:ext cx="542994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000" b="1" dirty="0" err="1" smtClean="0">
                      <a:solidFill>
                        <a:srgbClr val="FFFFFF"/>
                      </a:solidFill>
                    </a:rPr>
                    <a:t>xrootd</a:t>
                  </a:r>
                  <a:endParaRPr lang="en-US" sz="1000" b="1" dirty="0">
                    <a:solidFill>
                      <a:srgbClr val="FFFFFF"/>
                    </a:solidFill>
                  </a:endParaRPr>
                </a:p>
              </p:txBody>
            </p:sp>
          </p:grpSp>
          <p:sp>
            <p:nvSpPr>
              <p:cNvPr id="92" name="Flowchart: Magnetic Disk 91"/>
              <p:cNvSpPr/>
              <p:nvPr/>
            </p:nvSpPr>
            <p:spPr bwMode="auto">
              <a:xfrm>
                <a:off x="4229100" y="4267200"/>
                <a:ext cx="228600" cy="228600"/>
              </a:xfrm>
              <a:prstGeom prst="flowChartMagneticDisk">
                <a:avLst/>
              </a:prstGeom>
              <a:gradFill flip="none" rotWithShape="1">
                <a:gsLst>
                  <a:gs pos="0">
                    <a:srgbClr val="FFFA00">
                      <a:shade val="30000"/>
                      <a:satMod val="115000"/>
                    </a:srgbClr>
                  </a:gs>
                  <a:gs pos="50000">
                    <a:srgbClr val="FFFA00">
                      <a:shade val="67500"/>
                      <a:satMod val="115000"/>
                    </a:srgbClr>
                  </a:gs>
                  <a:gs pos="100000">
                    <a:srgbClr val="FFFA00">
                      <a:shade val="100000"/>
                      <a:satMod val="115000"/>
                    </a:srgbClr>
                  </a:gs>
                </a:gsLst>
                <a:lin ang="16200000" scaled="1"/>
                <a:tileRect/>
              </a:gradFill>
              <a:ln w="9525" cap="flat" cmpd="sng" algn="ctr">
                <a:solidFill>
                  <a:schemeClr val="bg1">
                    <a:lumMod val="1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</a:endParaRPr>
              </a:p>
            </p:txBody>
          </p:sp>
        </p:grpSp>
      </p:grpSp>
      <p:sp>
        <p:nvSpPr>
          <p:cNvPr id="109" name="TextBox 108"/>
          <p:cNvSpPr txBox="1"/>
          <p:nvPr/>
        </p:nvSpPr>
        <p:spPr>
          <a:xfrm>
            <a:off x="1600200" y="5893712"/>
            <a:ext cx="44435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ANL</a:t>
            </a:r>
            <a:endParaRPr lang="en-US" sz="12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0" name="TextBox 109"/>
          <p:cNvSpPr txBox="1"/>
          <p:nvPr/>
        </p:nvSpPr>
        <p:spPr>
          <a:xfrm>
            <a:off x="4267200" y="5893712"/>
            <a:ext cx="49545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SLAC</a:t>
            </a:r>
            <a:endParaRPr lang="en-US" sz="12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1" name="TextBox 110"/>
          <p:cNvSpPr txBox="1"/>
          <p:nvPr/>
        </p:nvSpPr>
        <p:spPr>
          <a:xfrm>
            <a:off x="6960199" y="5893712"/>
            <a:ext cx="44345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UTA</a:t>
            </a:r>
            <a:endParaRPr lang="en-US" sz="12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252" name="Group 52"/>
          <p:cNvGrpSpPr/>
          <p:nvPr/>
        </p:nvGrpSpPr>
        <p:grpSpPr>
          <a:xfrm>
            <a:off x="3962400" y="4580691"/>
            <a:ext cx="914400" cy="322421"/>
            <a:chOff x="3886200" y="3886200"/>
            <a:chExt cx="914400" cy="322421"/>
          </a:xfrm>
        </p:grpSpPr>
        <p:sp>
          <p:nvSpPr>
            <p:cNvPr id="113" name="Cube 112"/>
            <p:cNvSpPr/>
            <p:nvPr/>
          </p:nvSpPr>
          <p:spPr bwMode="auto">
            <a:xfrm>
              <a:off x="3967197" y="3886200"/>
              <a:ext cx="457200" cy="304800"/>
            </a:xfrm>
            <a:prstGeom prst="cube">
              <a:avLst/>
            </a:prstGeom>
            <a:gradFill flip="none" rotWithShape="1">
              <a:gsLst>
                <a:gs pos="0">
                  <a:schemeClr val="accent4">
                    <a:lumMod val="50000"/>
                    <a:lumOff val="50000"/>
                    <a:shade val="30000"/>
                    <a:satMod val="115000"/>
                  </a:schemeClr>
                </a:gs>
                <a:gs pos="50000">
                  <a:schemeClr val="accent4">
                    <a:lumMod val="50000"/>
                    <a:lumOff val="50000"/>
                    <a:shade val="67500"/>
                    <a:satMod val="115000"/>
                  </a:schemeClr>
                </a:gs>
                <a:gs pos="100000">
                  <a:schemeClr val="accent4">
                    <a:lumMod val="50000"/>
                    <a:lumOff val="50000"/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  <a:ln w="9525" cap="flat" cmpd="sng" algn="ctr">
              <a:solidFill>
                <a:schemeClr val="accent6">
                  <a:lumMod val="90000"/>
                  <a:lumOff val="1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14" name="Cube 113"/>
            <p:cNvSpPr/>
            <p:nvPr/>
          </p:nvSpPr>
          <p:spPr bwMode="auto">
            <a:xfrm>
              <a:off x="4343400" y="3886200"/>
              <a:ext cx="457200" cy="304800"/>
            </a:xfrm>
            <a:prstGeom prst="cube">
              <a:avLst/>
            </a:prstGeom>
            <a:gradFill flip="none" rotWithShape="1">
              <a:gsLst>
                <a:gs pos="0">
                  <a:srgbClr val="66FF66">
                    <a:shade val="30000"/>
                    <a:satMod val="115000"/>
                  </a:srgbClr>
                </a:gs>
                <a:gs pos="50000">
                  <a:srgbClr val="66FF66">
                    <a:shade val="67500"/>
                    <a:satMod val="115000"/>
                  </a:srgbClr>
                </a:gs>
                <a:gs pos="100000">
                  <a:srgbClr val="66FF66">
                    <a:shade val="100000"/>
                    <a:satMod val="115000"/>
                  </a:srgbClr>
                </a:gs>
              </a:gsLst>
              <a:lin ang="16200000" scaled="1"/>
              <a:tileRect/>
            </a:gradFill>
            <a:ln w="9525" cap="flat" cmpd="sng" algn="ctr">
              <a:solidFill>
                <a:schemeClr val="bg1">
                  <a:lumMod val="1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15" name="TextBox 114"/>
            <p:cNvSpPr txBox="1"/>
            <p:nvPr/>
          </p:nvSpPr>
          <p:spPr>
            <a:xfrm>
              <a:off x="4267200" y="3962400"/>
              <a:ext cx="53340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b="1" dirty="0" err="1" smtClean="0"/>
                <a:t>cmsd</a:t>
              </a:r>
              <a:endParaRPr lang="en-US" sz="1000" b="1" dirty="0"/>
            </a:p>
          </p:txBody>
        </p:sp>
        <p:sp>
          <p:nvSpPr>
            <p:cNvPr id="116" name="TextBox 115"/>
            <p:cNvSpPr txBox="1"/>
            <p:nvPr/>
          </p:nvSpPr>
          <p:spPr>
            <a:xfrm>
              <a:off x="3886200" y="3962400"/>
              <a:ext cx="542994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b="1" dirty="0" err="1" smtClean="0">
                  <a:solidFill>
                    <a:srgbClr val="FFFFFF"/>
                  </a:solidFill>
                </a:rPr>
                <a:t>xrootd</a:t>
              </a:r>
              <a:endParaRPr lang="en-US" sz="1000" b="1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253" name="Group 52"/>
          <p:cNvGrpSpPr/>
          <p:nvPr/>
        </p:nvGrpSpPr>
        <p:grpSpPr>
          <a:xfrm>
            <a:off x="6629400" y="4580691"/>
            <a:ext cx="914400" cy="322421"/>
            <a:chOff x="3886200" y="3886200"/>
            <a:chExt cx="914400" cy="322421"/>
          </a:xfrm>
        </p:grpSpPr>
        <p:sp>
          <p:nvSpPr>
            <p:cNvPr id="128" name="Cube 127"/>
            <p:cNvSpPr/>
            <p:nvPr/>
          </p:nvSpPr>
          <p:spPr bwMode="auto">
            <a:xfrm>
              <a:off x="3967197" y="3886200"/>
              <a:ext cx="457200" cy="304800"/>
            </a:xfrm>
            <a:prstGeom prst="cube">
              <a:avLst/>
            </a:prstGeom>
            <a:gradFill flip="none" rotWithShape="1">
              <a:gsLst>
                <a:gs pos="0">
                  <a:schemeClr val="accent4">
                    <a:lumMod val="50000"/>
                    <a:lumOff val="50000"/>
                    <a:shade val="30000"/>
                    <a:satMod val="115000"/>
                  </a:schemeClr>
                </a:gs>
                <a:gs pos="50000">
                  <a:schemeClr val="accent4">
                    <a:lumMod val="50000"/>
                    <a:lumOff val="50000"/>
                    <a:shade val="67500"/>
                    <a:satMod val="115000"/>
                  </a:schemeClr>
                </a:gs>
                <a:gs pos="100000">
                  <a:schemeClr val="accent4">
                    <a:lumMod val="50000"/>
                    <a:lumOff val="50000"/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  <a:ln w="9525" cap="flat" cmpd="sng" algn="ctr">
              <a:solidFill>
                <a:schemeClr val="accent6">
                  <a:lumMod val="90000"/>
                  <a:lumOff val="1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29" name="Cube 128"/>
            <p:cNvSpPr/>
            <p:nvPr/>
          </p:nvSpPr>
          <p:spPr bwMode="auto">
            <a:xfrm>
              <a:off x="4343400" y="3886200"/>
              <a:ext cx="457200" cy="304800"/>
            </a:xfrm>
            <a:prstGeom prst="cube">
              <a:avLst/>
            </a:prstGeom>
            <a:gradFill flip="none" rotWithShape="1">
              <a:gsLst>
                <a:gs pos="0">
                  <a:srgbClr val="66FF66">
                    <a:shade val="30000"/>
                    <a:satMod val="115000"/>
                  </a:srgbClr>
                </a:gs>
                <a:gs pos="50000">
                  <a:srgbClr val="66FF66">
                    <a:shade val="67500"/>
                    <a:satMod val="115000"/>
                  </a:srgbClr>
                </a:gs>
                <a:gs pos="100000">
                  <a:srgbClr val="66FF66">
                    <a:shade val="100000"/>
                    <a:satMod val="115000"/>
                  </a:srgbClr>
                </a:gs>
              </a:gsLst>
              <a:lin ang="16200000" scaled="1"/>
              <a:tileRect/>
            </a:gradFill>
            <a:ln w="9525" cap="flat" cmpd="sng" algn="ctr">
              <a:solidFill>
                <a:schemeClr val="bg1">
                  <a:lumMod val="1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30" name="TextBox 129"/>
            <p:cNvSpPr txBox="1"/>
            <p:nvPr/>
          </p:nvSpPr>
          <p:spPr>
            <a:xfrm>
              <a:off x="4267200" y="3962400"/>
              <a:ext cx="53340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b="1" dirty="0" err="1" smtClean="0"/>
                <a:t>cmsd</a:t>
              </a:r>
              <a:endParaRPr lang="en-US" sz="1000" b="1" dirty="0"/>
            </a:p>
          </p:txBody>
        </p:sp>
        <p:sp>
          <p:nvSpPr>
            <p:cNvPr id="131" name="TextBox 130"/>
            <p:cNvSpPr txBox="1"/>
            <p:nvPr/>
          </p:nvSpPr>
          <p:spPr>
            <a:xfrm>
              <a:off x="3886200" y="3962400"/>
              <a:ext cx="542994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b="1" dirty="0" err="1" smtClean="0">
                  <a:solidFill>
                    <a:srgbClr val="FFFFFF"/>
                  </a:solidFill>
                </a:rPr>
                <a:t>xrootd</a:t>
              </a:r>
              <a:endParaRPr lang="en-US" sz="1000" b="1" dirty="0">
                <a:solidFill>
                  <a:srgbClr val="FFFFFF"/>
                </a:solidFill>
              </a:endParaRPr>
            </a:p>
          </p:txBody>
        </p:sp>
      </p:grpSp>
      <p:sp>
        <p:nvSpPr>
          <p:cNvPr id="132" name="TextBox 131"/>
          <p:cNvSpPr txBox="1"/>
          <p:nvPr/>
        </p:nvSpPr>
        <p:spPr>
          <a:xfrm>
            <a:off x="2133600" y="4522112"/>
            <a:ext cx="119616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i="1" dirty="0" smtClean="0"/>
              <a:t>Manager</a:t>
            </a:r>
          </a:p>
          <a:p>
            <a:pPr algn="ctr"/>
            <a:r>
              <a:rPr lang="en-US" sz="800" b="1" i="1" dirty="0" smtClean="0"/>
              <a:t>(a.k.a. Local Redirector)</a:t>
            </a:r>
            <a:endParaRPr lang="en-US" sz="800" b="1" i="1" dirty="0"/>
          </a:p>
        </p:txBody>
      </p:sp>
      <p:sp>
        <p:nvSpPr>
          <p:cNvPr id="133" name="TextBox 132"/>
          <p:cNvSpPr txBox="1"/>
          <p:nvPr/>
        </p:nvSpPr>
        <p:spPr>
          <a:xfrm>
            <a:off x="4800600" y="4522112"/>
            <a:ext cx="119616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i="1" dirty="0" smtClean="0"/>
              <a:t>Manager</a:t>
            </a:r>
          </a:p>
          <a:p>
            <a:pPr algn="ctr"/>
            <a:r>
              <a:rPr lang="en-US" sz="800" b="1" i="1" dirty="0" smtClean="0"/>
              <a:t>(a.k.a. Local Redirector)</a:t>
            </a:r>
            <a:endParaRPr lang="en-US" sz="800" b="1" i="1" dirty="0"/>
          </a:p>
        </p:txBody>
      </p:sp>
      <p:sp>
        <p:nvSpPr>
          <p:cNvPr id="134" name="TextBox 133"/>
          <p:cNvSpPr txBox="1"/>
          <p:nvPr/>
        </p:nvSpPr>
        <p:spPr>
          <a:xfrm>
            <a:off x="7467600" y="4522112"/>
            <a:ext cx="119616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i="1" dirty="0" smtClean="0"/>
              <a:t>Manager</a:t>
            </a:r>
          </a:p>
          <a:p>
            <a:pPr algn="ctr"/>
            <a:r>
              <a:rPr lang="en-US" sz="800" b="1" i="1" dirty="0" smtClean="0"/>
              <a:t>(a.k.a. Local Redirector)</a:t>
            </a:r>
            <a:endParaRPr lang="en-US" sz="800" b="1" i="1" dirty="0"/>
          </a:p>
        </p:txBody>
      </p:sp>
      <p:grpSp>
        <p:nvGrpSpPr>
          <p:cNvPr id="254" name="Group 52"/>
          <p:cNvGrpSpPr/>
          <p:nvPr/>
        </p:nvGrpSpPr>
        <p:grpSpPr>
          <a:xfrm>
            <a:off x="1295400" y="4580691"/>
            <a:ext cx="914400" cy="322421"/>
            <a:chOff x="3886200" y="3886200"/>
            <a:chExt cx="914400" cy="322421"/>
          </a:xfrm>
        </p:grpSpPr>
        <p:sp>
          <p:nvSpPr>
            <p:cNvPr id="136" name="Cube 135"/>
            <p:cNvSpPr/>
            <p:nvPr/>
          </p:nvSpPr>
          <p:spPr bwMode="auto">
            <a:xfrm>
              <a:off x="3967197" y="3886200"/>
              <a:ext cx="457200" cy="304800"/>
            </a:xfrm>
            <a:prstGeom prst="cube">
              <a:avLst/>
            </a:prstGeom>
            <a:gradFill flip="none" rotWithShape="1">
              <a:gsLst>
                <a:gs pos="0">
                  <a:schemeClr val="accent4">
                    <a:lumMod val="50000"/>
                    <a:lumOff val="50000"/>
                    <a:shade val="30000"/>
                    <a:satMod val="115000"/>
                  </a:schemeClr>
                </a:gs>
                <a:gs pos="50000">
                  <a:schemeClr val="accent4">
                    <a:lumMod val="50000"/>
                    <a:lumOff val="50000"/>
                    <a:shade val="67500"/>
                    <a:satMod val="115000"/>
                  </a:schemeClr>
                </a:gs>
                <a:gs pos="100000">
                  <a:schemeClr val="accent4">
                    <a:lumMod val="50000"/>
                    <a:lumOff val="50000"/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  <a:ln w="9525" cap="flat" cmpd="sng" algn="ctr">
              <a:solidFill>
                <a:schemeClr val="accent6">
                  <a:lumMod val="90000"/>
                  <a:lumOff val="1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37" name="Cube 136"/>
            <p:cNvSpPr/>
            <p:nvPr/>
          </p:nvSpPr>
          <p:spPr bwMode="auto">
            <a:xfrm>
              <a:off x="4343400" y="3886200"/>
              <a:ext cx="457200" cy="304800"/>
            </a:xfrm>
            <a:prstGeom prst="cube">
              <a:avLst/>
            </a:prstGeom>
            <a:gradFill flip="none" rotWithShape="1">
              <a:gsLst>
                <a:gs pos="0">
                  <a:srgbClr val="66FF66">
                    <a:shade val="30000"/>
                    <a:satMod val="115000"/>
                  </a:srgbClr>
                </a:gs>
                <a:gs pos="50000">
                  <a:srgbClr val="66FF66">
                    <a:shade val="67500"/>
                    <a:satMod val="115000"/>
                  </a:srgbClr>
                </a:gs>
                <a:gs pos="100000">
                  <a:srgbClr val="66FF66">
                    <a:shade val="100000"/>
                    <a:satMod val="115000"/>
                  </a:srgbClr>
                </a:gs>
              </a:gsLst>
              <a:lin ang="16200000" scaled="1"/>
              <a:tileRect/>
            </a:gradFill>
            <a:ln w="9525" cap="flat" cmpd="sng" algn="ctr">
              <a:solidFill>
                <a:schemeClr val="bg1">
                  <a:lumMod val="1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38" name="TextBox 137"/>
            <p:cNvSpPr txBox="1"/>
            <p:nvPr/>
          </p:nvSpPr>
          <p:spPr>
            <a:xfrm>
              <a:off x="4267200" y="3962400"/>
              <a:ext cx="53340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b="1" dirty="0" err="1" smtClean="0"/>
                <a:t>cmsd</a:t>
              </a:r>
              <a:endParaRPr lang="en-US" sz="1000" b="1" dirty="0"/>
            </a:p>
          </p:txBody>
        </p:sp>
        <p:sp>
          <p:nvSpPr>
            <p:cNvPr id="139" name="TextBox 138"/>
            <p:cNvSpPr txBox="1"/>
            <p:nvPr/>
          </p:nvSpPr>
          <p:spPr>
            <a:xfrm>
              <a:off x="3886200" y="3962400"/>
              <a:ext cx="542994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b="1" dirty="0" err="1" smtClean="0">
                  <a:solidFill>
                    <a:srgbClr val="FFFFFF"/>
                  </a:solidFill>
                </a:rPr>
                <a:t>xrootd</a:t>
              </a:r>
              <a:endParaRPr lang="en-US" sz="1000" b="1" dirty="0">
                <a:solidFill>
                  <a:srgbClr val="FFFFFF"/>
                </a:solidFill>
              </a:endParaRPr>
            </a:p>
          </p:txBody>
        </p:sp>
      </p:grpSp>
      <p:sp>
        <p:nvSpPr>
          <p:cNvPr id="140" name="TextBox 139"/>
          <p:cNvSpPr txBox="1"/>
          <p:nvPr/>
        </p:nvSpPr>
        <p:spPr>
          <a:xfrm>
            <a:off x="2438400" y="5741312"/>
            <a:ext cx="62709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 smtClean="0"/>
              <a:t>/my/file</a:t>
            </a:r>
            <a:endParaRPr lang="en-US" sz="1000" b="1" dirty="0"/>
          </a:p>
        </p:txBody>
      </p:sp>
      <p:sp>
        <p:nvSpPr>
          <p:cNvPr id="145" name="Rectangle 144"/>
          <p:cNvSpPr/>
          <p:nvPr/>
        </p:nvSpPr>
        <p:spPr bwMode="auto">
          <a:xfrm>
            <a:off x="6248400" y="3581400"/>
            <a:ext cx="1143000" cy="457200"/>
          </a:xfrm>
          <a:prstGeom prst="rect">
            <a:avLst/>
          </a:prstGeom>
          <a:noFill/>
          <a:ln w="19050" cap="flat" cmpd="sng" algn="ctr">
            <a:solidFill>
              <a:schemeClr val="bg1">
                <a:lumMod val="25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</a:endParaRPr>
          </a:p>
        </p:txBody>
      </p:sp>
      <p:grpSp>
        <p:nvGrpSpPr>
          <p:cNvPr id="255" name="Group 52"/>
          <p:cNvGrpSpPr/>
          <p:nvPr/>
        </p:nvGrpSpPr>
        <p:grpSpPr>
          <a:xfrm>
            <a:off x="6324600" y="3657600"/>
            <a:ext cx="914400" cy="322421"/>
            <a:chOff x="3886200" y="3886200"/>
            <a:chExt cx="914400" cy="322421"/>
          </a:xfrm>
        </p:grpSpPr>
        <p:sp>
          <p:nvSpPr>
            <p:cNvPr id="147" name="Cube 146"/>
            <p:cNvSpPr/>
            <p:nvPr/>
          </p:nvSpPr>
          <p:spPr bwMode="auto">
            <a:xfrm>
              <a:off x="3967197" y="3886200"/>
              <a:ext cx="457200" cy="304800"/>
            </a:xfrm>
            <a:prstGeom prst="cube">
              <a:avLst/>
            </a:prstGeom>
            <a:gradFill flip="none" rotWithShape="1">
              <a:gsLst>
                <a:gs pos="0">
                  <a:schemeClr val="accent4">
                    <a:lumMod val="50000"/>
                    <a:lumOff val="50000"/>
                    <a:shade val="30000"/>
                    <a:satMod val="115000"/>
                  </a:schemeClr>
                </a:gs>
                <a:gs pos="50000">
                  <a:schemeClr val="accent4">
                    <a:lumMod val="50000"/>
                    <a:lumOff val="50000"/>
                    <a:shade val="67500"/>
                    <a:satMod val="115000"/>
                  </a:schemeClr>
                </a:gs>
                <a:gs pos="100000">
                  <a:schemeClr val="accent4">
                    <a:lumMod val="50000"/>
                    <a:lumOff val="50000"/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  <a:ln w="9525" cap="flat" cmpd="sng" algn="ctr">
              <a:solidFill>
                <a:schemeClr val="accent6">
                  <a:lumMod val="90000"/>
                  <a:lumOff val="1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48" name="Cube 147"/>
            <p:cNvSpPr/>
            <p:nvPr/>
          </p:nvSpPr>
          <p:spPr bwMode="auto">
            <a:xfrm>
              <a:off x="4343400" y="3886200"/>
              <a:ext cx="457200" cy="304800"/>
            </a:xfrm>
            <a:prstGeom prst="cube">
              <a:avLst/>
            </a:prstGeom>
            <a:gradFill flip="none" rotWithShape="1">
              <a:gsLst>
                <a:gs pos="0">
                  <a:srgbClr val="66FF66">
                    <a:shade val="30000"/>
                    <a:satMod val="115000"/>
                  </a:srgbClr>
                </a:gs>
                <a:gs pos="50000">
                  <a:srgbClr val="66FF66">
                    <a:shade val="67500"/>
                    <a:satMod val="115000"/>
                  </a:srgbClr>
                </a:gs>
                <a:gs pos="100000">
                  <a:srgbClr val="66FF66">
                    <a:shade val="100000"/>
                    <a:satMod val="115000"/>
                  </a:srgbClr>
                </a:gs>
              </a:gsLst>
              <a:lin ang="16200000" scaled="1"/>
              <a:tileRect/>
            </a:gradFill>
            <a:ln w="9525" cap="flat" cmpd="sng" algn="ctr">
              <a:solidFill>
                <a:schemeClr val="bg1">
                  <a:lumMod val="1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49" name="TextBox 148"/>
            <p:cNvSpPr txBox="1"/>
            <p:nvPr/>
          </p:nvSpPr>
          <p:spPr>
            <a:xfrm>
              <a:off x="4267200" y="3962400"/>
              <a:ext cx="53340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b="1" dirty="0" err="1" smtClean="0"/>
                <a:t>cmsd</a:t>
              </a:r>
              <a:endParaRPr lang="en-US" sz="1000" b="1" dirty="0"/>
            </a:p>
          </p:txBody>
        </p:sp>
        <p:sp>
          <p:nvSpPr>
            <p:cNvPr id="150" name="TextBox 149"/>
            <p:cNvSpPr txBox="1"/>
            <p:nvPr/>
          </p:nvSpPr>
          <p:spPr>
            <a:xfrm>
              <a:off x="3886200" y="3962400"/>
              <a:ext cx="542994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b="1" dirty="0" err="1" smtClean="0">
                  <a:solidFill>
                    <a:srgbClr val="FFFFFF"/>
                  </a:solidFill>
                </a:rPr>
                <a:t>xrootd</a:t>
              </a:r>
              <a:endParaRPr lang="en-US" sz="1000" b="1" dirty="0">
                <a:solidFill>
                  <a:srgbClr val="FFFFFF"/>
                </a:solidFill>
              </a:endParaRPr>
            </a:p>
          </p:txBody>
        </p:sp>
      </p:grpSp>
      <p:sp>
        <p:nvSpPr>
          <p:cNvPr id="151" name="TextBox 150"/>
          <p:cNvSpPr txBox="1"/>
          <p:nvPr/>
        </p:nvSpPr>
        <p:spPr>
          <a:xfrm>
            <a:off x="7327344" y="3607713"/>
            <a:ext cx="132427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i="1" dirty="0" smtClean="0"/>
              <a:t>Meta-Manager</a:t>
            </a:r>
          </a:p>
          <a:p>
            <a:pPr algn="ctr"/>
            <a:r>
              <a:rPr lang="en-US" sz="800" b="1" i="1" dirty="0" smtClean="0"/>
              <a:t>(a.k.a. Global Redirector)</a:t>
            </a:r>
            <a:endParaRPr lang="en-US" sz="800" b="1" i="1" dirty="0"/>
          </a:p>
        </p:txBody>
      </p:sp>
      <p:cxnSp>
        <p:nvCxnSpPr>
          <p:cNvPr id="158" name="Elbow Connector 157"/>
          <p:cNvCxnSpPr/>
          <p:nvPr/>
        </p:nvCxnSpPr>
        <p:spPr bwMode="auto">
          <a:xfrm>
            <a:off x="6477000" y="5334000"/>
            <a:ext cx="914400" cy="914400"/>
          </a:xfrm>
          <a:prstGeom prst="bentConnector3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60" name="Elbow Connector 159"/>
          <p:cNvCxnSpPr/>
          <p:nvPr/>
        </p:nvCxnSpPr>
        <p:spPr bwMode="auto">
          <a:xfrm>
            <a:off x="6400800" y="5334000"/>
            <a:ext cx="914400" cy="914400"/>
          </a:xfrm>
          <a:prstGeom prst="bentConnector3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77" name="Elbow Connector 176"/>
          <p:cNvCxnSpPr/>
          <p:nvPr/>
        </p:nvCxnSpPr>
        <p:spPr bwMode="auto">
          <a:xfrm>
            <a:off x="6400800" y="5334000"/>
            <a:ext cx="914400" cy="914400"/>
          </a:xfrm>
          <a:prstGeom prst="bentConnector3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37" name="TextBox 236"/>
          <p:cNvSpPr txBox="1"/>
          <p:nvPr/>
        </p:nvSpPr>
        <p:spPr>
          <a:xfrm>
            <a:off x="869423" y="3657600"/>
            <a:ext cx="7307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/>
              <a:t>Client</a:t>
            </a:r>
            <a:endParaRPr lang="en-US" b="1" i="1" dirty="0"/>
          </a:p>
        </p:txBody>
      </p:sp>
      <p:sp>
        <p:nvSpPr>
          <p:cNvPr id="238" name="Smiley Face 237"/>
          <p:cNvSpPr/>
          <p:nvPr/>
        </p:nvSpPr>
        <p:spPr bwMode="auto">
          <a:xfrm>
            <a:off x="1524000" y="3505200"/>
            <a:ext cx="609600" cy="609600"/>
          </a:xfrm>
          <a:prstGeom prst="smileyFace">
            <a:avLst/>
          </a:prstGeom>
          <a:solidFill>
            <a:srgbClr val="F8F8F8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</a:endParaRPr>
          </a:p>
        </p:txBody>
      </p:sp>
      <p:sp>
        <p:nvSpPr>
          <p:cNvPr id="239" name="Bent Arrow 238"/>
          <p:cNvSpPr/>
          <p:nvPr/>
        </p:nvSpPr>
        <p:spPr bwMode="auto">
          <a:xfrm rot="5400000">
            <a:off x="2819400" y="3124202"/>
            <a:ext cx="838200" cy="2209800"/>
          </a:xfrm>
          <a:prstGeom prst="bentArrow">
            <a:avLst>
              <a:gd name="adj1" fmla="val 7102"/>
              <a:gd name="adj2" fmla="val 6643"/>
              <a:gd name="adj3" fmla="val 24614"/>
              <a:gd name="adj4" fmla="val 42204"/>
            </a:avLst>
          </a:prstGeom>
          <a:solidFill>
            <a:srgbClr val="008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</a:endParaRPr>
          </a:p>
        </p:txBody>
      </p:sp>
      <p:sp>
        <p:nvSpPr>
          <p:cNvPr id="241" name="Bent Arrow 240"/>
          <p:cNvSpPr/>
          <p:nvPr/>
        </p:nvSpPr>
        <p:spPr bwMode="auto">
          <a:xfrm rot="5400000">
            <a:off x="2133601" y="3810001"/>
            <a:ext cx="1600198" cy="1600200"/>
          </a:xfrm>
          <a:prstGeom prst="bentArrow">
            <a:avLst>
              <a:gd name="adj1" fmla="val 4120"/>
              <a:gd name="adj2" fmla="val 6643"/>
              <a:gd name="adj3" fmla="val 24614"/>
              <a:gd name="adj4" fmla="val 42204"/>
            </a:avLst>
          </a:prstGeom>
          <a:solidFill>
            <a:srgbClr val="008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</a:endParaRPr>
          </a:p>
        </p:txBody>
      </p:sp>
      <p:sp>
        <p:nvSpPr>
          <p:cNvPr id="242" name="TextBox 241"/>
          <p:cNvSpPr txBox="1"/>
          <p:nvPr/>
        </p:nvSpPr>
        <p:spPr>
          <a:xfrm>
            <a:off x="2057400" y="3533001"/>
            <a:ext cx="12703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rgbClr val="000000"/>
                </a:solidFill>
              </a:rPr>
              <a:t>open(“/my/file”)</a:t>
            </a:r>
            <a:endParaRPr lang="en-US" sz="1200" b="1" dirty="0">
              <a:solidFill>
                <a:srgbClr val="000000"/>
              </a:solidFill>
            </a:endParaRPr>
          </a:p>
        </p:txBody>
      </p:sp>
      <p:sp>
        <p:nvSpPr>
          <p:cNvPr id="153" name="Down Arrow 152"/>
          <p:cNvSpPr/>
          <p:nvPr/>
        </p:nvSpPr>
        <p:spPr bwMode="auto">
          <a:xfrm rot="16200000">
            <a:off x="4212336" y="1697735"/>
            <a:ext cx="109728" cy="4267200"/>
          </a:xfrm>
          <a:prstGeom prst="downArrow">
            <a:avLst>
              <a:gd name="adj1" fmla="val 50000"/>
              <a:gd name="adj2" fmla="val 57377"/>
            </a:avLst>
          </a:prstGeom>
          <a:solidFill>
            <a:srgbClr val="008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1000"/>
                                        <p:tgtEl>
                                          <p:spTgt spid="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20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500"/>
                            </p:stCondLst>
                            <p:childTnLst>
                              <p:par>
                                <p:cTn id="22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20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2000"/>
                                        <p:tgtEl>
                                          <p:spTgt spid="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500"/>
                            </p:stCondLst>
                            <p:childTnLst>
                              <p:par>
                                <p:cTn id="29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2000"/>
                                        <p:tgtEl>
                                          <p:spTgt spid="2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2000"/>
                                        <p:tgtEl>
                                          <p:spTgt spid="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7" grpId="0"/>
      <p:bldP spid="238" grpId="0" animBg="1"/>
      <p:bldP spid="239" grpId="0" animBg="1"/>
      <p:bldP spid="239" grpId="1" animBg="1"/>
      <p:bldP spid="241" grpId="0" animBg="1"/>
      <p:bldP spid="242" grpId="0"/>
      <p:bldP spid="153" grpId="0" animBg="1"/>
      <p:bldP spid="153" grpId="1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8" name="Straight Arrow Connector 207"/>
          <p:cNvCxnSpPr>
            <a:stCxn id="137" idx="0"/>
            <a:endCxn id="149" idx="2"/>
          </p:cNvCxnSpPr>
          <p:nvPr/>
        </p:nvCxnSpPr>
        <p:spPr bwMode="auto">
          <a:xfrm rot="5400000" flipH="1" flipV="1">
            <a:off x="4195465" y="1803856"/>
            <a:ext cx="600670" cy="49530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FA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10" name="Straight Arrow Connector 209"/>
          <p:cNvCxnSpPr>
            <a:stCxn id="114" idx="0"/>
            <a:endCxn id="149" idx="2"/>
          </p:cNvCxnSpPr>
          <p:nvPr/>
        </p:nvCxnSpPr>
        <p:spPr bwMode="auto">
          <a:xfrm rot="5400000" flipH="1" flipV="1">
            <a:off x="5528965" y="3137356"/>
            <a:ext cx="600670" cy="22860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FA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12" name="Straight Arrow Connector 211"/>
          <p:cNvCxnSpPr>
            <a:stCxn id="129" idx="0"/>
            <a:endCxn id="149" idx="2"/>
          </p:cNvCxnSpPr>
          <p:nvPr/>
        </p:nvCxnSpPr>
        <p:spPr bwMode="auto">
          <a:xfrm rot="16200000" flipV="1">
            <a:off x="6862465" y="4089856"/>
            <a:ext cx="600670" cy="3810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FA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84163"/>
            <a:ext cx="8001000" cy="1143000"/>
          </a:xfrm>
        </p:spPr>
        <p:txBody>
          <a:bodyPr/>
          <a:lstStyle/>
          <a:p>
            <a:r>
              <a:rPr lang="en-US" dirty="0" smtClean="0"/>
              <a:t>Cached </a:t>
            </a:r>
            <a:r>
              <a:rPr lang="en-US" dirty="0" smtClean="0"/>
              <a:t>Data </a:t>
            </a:r>
            <a:r>
              <a:rPr lang="en-US" dirty="0" smtClean="0"/>
              <a:t>Access Architecture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153400" cy="1752600"/>
          </a:xfrm>
        </p:spPr>
        <p:txBody>
          <a:bodyPr/>
          <a:lstStyle/>
          <a:p>
            <a:pPr>
              <a:lnSpc>
                <a:spcPts val="2600"/>
              </a:lnSpc>
            </a:pPr>
            <a:r>
              <a:rPr lang="en-US" dirty="0" smtClean="0"/>
              <a:t>Front servers with a caching proxy server</a:t>
            </a:r>
            <a:endParaRPr lang="en-US" dirty="0" smtClean="0"/>
          </a:p>
          <a:p>
            <a:pPr lvl="1">
              <a:lnSpc>
                <a:spcPts val="2600"/>
              </a:lnSpc>
            </a:pPr>
            <a:r>
              <a:rPr lang="en-US" dirty="0" smtClean="0"/>
              <a:t>Client access proxy server for all data</a:t>
            </a:r>
            <a:endParaRPr lang="en-US" dirty="0" smtClean="0"/>
          </a:p>
          <a:p>
            <a:pPr lvl="2">
              <a:lnSpc>
                <a:spcPts val="2600"/>
              </a:lnSpc>
            </a:pPr>
            <a:r>
              <a:rPr lang="en-US" dirty="0" smtClean="0"/>
              <a:t>Server can be central or local to client (i.e. laptop)</a:t>
            </a:r>
          </a:p>
          <a:p>
            <a:pPr lvl="1">
              <a:lnSpc>
                <a:spcPts val="2600"/>
              </a:lnSpc>
            </a:pPr>
            <a:r>
              <a:rPr lang="en-US" dirty="0" smtClean="0"/>
              <a:t>Data comes from proxy’s cache or other servers</a:t>
            </a:r>
            <a:endParaRPr lang="en-US" dirty="0" smtClean="0"/>
          </a:p>
        </p:txBody>
      </p:sp>
      <p:sp>
        <p:nvSpPr>
          <p:cNvPr id="4" name="Rectangle 3"/>
          <p:cNvSpPr/>
          <p:nvPr/>
        </p:nvSpPr>
        <p:spPr bwMode="auto">
          <a:xfrm>
            <a:off x="609600" y="4522112"/>
            <a:ext cx="2667000" cy="1600200"/>
          </a:xfrm>
          <a:prstGeom prst="rect">
            <a:avLst/>
          </a:prstGeom>
          <a:noFill/>
          <a:ln w="19050" cap="flat" cmpd="sng" algn="ctr">
            <a:solidFill>
              <a:schemeClr val="bg1">
                <a:lumMod val="25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3352800" y="4522112"/>
            <a:ext cx="2590800" cy="1600200"/>
          </a:xfrm>
          <a:prstGeom prst="rect">
            <a:avLst/>
          </a:prstGeom>
          <a:noFill/>
          <a:ln w="19050" cap="flat" cmpd="sng" algn="ctr">
            <a:solidFill>
              <a:schemeClr val="bg1">
                <a:lumMod val="25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6019800" y="4522112"/>
            <a:ext cx="2590800" cy="1600200"/>
          </a:xfrm>
          <a:prstGeom prst="rect">
            <a:avLst/>
          </a:prstGeom>
          <a:noFill/>
          <a:ln w="19050" cap="flat" cmpd="sng" algn="ctr">
            <a:solidFill>
              <a:schemeClr val="bg1">
                <a:lumMod val="25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</a:endParaRPr>
          </a:p>
        </p:txBody>
      </p:sp>
      <p:grpSp>
        <p:nvGrpSpPr>
          <p:cNvPr id="7" name="Group 191"/>
          <p:cNvGrpSpPr/>
          <p:nvPr/>
        </p:nvGrpSpPr>
        <p:grpSpPr>
          <a:xfrm>
            <a:off x="7924800" y="4979312"/>
            <a:ext cx="490210" cy="825482"/>
            <a:chOff x="7543800" y="2743200"/>
            <a:chExt cx="490210" cy="825482"/>
          </a:xfrm>
        </p:grpSpPr>
        <p:sp>
          <p:nvSpPr>
            <p:cNvPr id="8" name="Right Bracket 7"/>
            <p:cNvSpPr/>
            <p:nvPr/>
          </p:nvSpPr>
          <p:spPr bwMode="auto">
            <a:xfrm>
              <a:off x="7543800" y="2743200"/>
              <a:ext cx="304800" cy="762000"/>
            </a:xfrm>
            <a:prstGeom prst="rightBracket">
              <a:avLst/>
            </a:prstGeom>
            <a:noFill/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7772400" y="2743200"/>
              <a:ext cx="261610" cy="82548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ts val="800"/>
                </a:lnSpc>
              </a:pPr>
              <a:r>
                <a:rPr lang="en-US" sz="1200" b="1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S</a:t>
              </a:r>
            </a:p>
            <a:p>
              <a:pPr algn="ctr">
                <a:lnSpc>
                  <a:spcPts val="800"/>
                </a:lnSpc>
              </a:pPr>
              <a:r>
                <a:rPr lang="en-US" sz="1200" b="1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e</a:t>
              </a:r>
            </a:p>
            <a:p>
              <a:pPr algn="ctr">
                <a:lnSpc>
                  <a:spcPts val="800"/>
                </a:lnSpc>
              </a:pPr>
              <a:r>
                <a:rPr lang="en-US" sz="1200" b="1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r</a:t>
              </a:r>
            </a:p>
            <a:p>
              <a:pPr algn="ctr">
                <a:lnSpc>
                  <a:spcPts val="800"/>
                </a:lnSpc>
              </a:pPr>
              <a:r>
                <a:rPr lang="en-US" sz="1200" b="1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v</a:t>
              </a:r>
            </a:p>
            <a:p>
              <a:pPr algn="ctr">
                <a:lnSpc>
                  <a:spcPts val="800"/>
                </a:lnSpc>
              </a:pPr>
              <a:r>
                <a:rPr lang="en-US" sz="1200" b="1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e</a:t>
              </a:r>
            </a:p>
            <a:p>
              <a:pPr algn="ctr">
                <a:lnSpc>
                  <a:spcPts val="800"/>
                </a:lnSpc>
              </a:pPr>
              <a:r>
                <a:rPr lang="en-US" sz="1200" b="1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r</a:t>
              </a:r>
            </a:p>
            <a:p>
              <a:pPr algn="ctr">
                <a:lnSpc>
                  <a:spcPts val="800"/>
                </a:lnSpc>
              </a:pPr>
              <a:r>
                <a:rPr lang="en-US" sz="1200" b="1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s</a:t>
              </a:r>
              <a:endParaRPr lang="en-US" sz="1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10" name="Group 192"/>
          <p:cNvGrpSpPr/>
          <p:nvPr/>
        </p:nvGrpSpPr>
        <p:grpSpPr>
          <a:xfrm>
            <a:off x="5257800" y="4979312"/>
            <a:ext cx="490210" cy="825482"/>
            <a:chOff x="7543800" y="2743200"/>
            <a:chExt cx="490210" cy="825482"/>
          </a:xfrm>
        </p:grpSpPr>
        <p:sp>
          <p:nvSpPr>
            <p:cNvPr id="11" name="Right Bracket 10"/>
            <p:cNvSpPr/>
            <p:nvPr/>
          </p:nvSpPr>
          <p:spPr bwMode="auto">
            <a:xfrm>
              <a:off x="7543800" y="2743200"/>
              <a:ext cx="304800" cy="762000"/>
            </a:xfrm>
            <a:prstGeom prst="rightBracket">
              <a:avLst/>
            </a:prstGeom>
            <a:noFill/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7772400" y="2743200"/>
              <a:ext cx="261610" cy="82548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ts val="800"/>
                </a:lnSpc>
              </a:pPr>
              <a:r>
                <a:rPr lang="en-US" sz="1200" b="1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S</a:t>
              </a:r>
            </a:p>
            <a:p>
              <a:pPr algn="ctr">
                <a:lnSpc>
                  <a:spcPts val="800"/>
                </a:lnSpc>
              </a:pPr>
              <a:r>
                <a:rPr lang="en-US" sz="1200" b="1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e</a:t>
              </a:r>
            </a:p>
            <a:p>
              <a:pPr algn="ctr">
                <a:lnSpc>
                  <a:spcPts val="800"/>
                </a:lnSpc>
              </a:pPr>
              <a:r>
                <a:rPr lang="en-US" sz="1200" b="1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r</a:t>
              </a:r>
            </a:p>
            <a:p>
              <a:pPr algn="ctr">
                <a:lnSpc>
                  <a:spcPts val="800"/>
                </a:lnSpc>
              </a:pPr>
              <a:r>
                <a:rPr lang="en-US" sz="1200" b="1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v</a:t>
              </a:r>
            </a:p>
            <a:p>
              <a:pPr algn="ctr">
                <a:lnSpc>
                  <a:spcPts val="800"/>
                </a:lnSpc>
              </a:pPr>
              <a:r>
                <a:rPr lang="en-US" sz="1200" b="1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e</a:t>
              </a:r>
            </a:p>
            <a:p>
              <a:pPr algn="ctr">
                <a:lnSpc>
                  <a:spcPts val="800"/>
                </a:lnSpc>
              </a:pPr>
              <a:r>
                <a:rPr lang="en-US" sz="1200" b="1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r</a:t>
              </a:r>
            </a:p>
            <a:p>
              <a:pPr algn="ctr">
                <a:lnSpc>
                  <a:spcPts val="800"/>
                </a:lnSpc>
              </a:pPr>
              <a:r>
                <a:rPr lang="en-US" sz="1200" b="1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s</a:t>
              </a:r>
              <a:endParaRPr lang="en-US" sz="1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13" name="Group 195"/>
          <p:cNvGrpSpPr/>
          <p:nvPr/>
        </p:nvGrpSpPr>
        <p:grpSpPr>
          <a:xfrm>
            <a:off x="2590800" y="4979312"/>
            <a:ext cx="490210" cy="825482"/>
            <a:chOff x="7543800" y="2743200"/>
            <a:chExt cx="490210" cy="825482"/>
          </a:xfrm>
        </p:grpSpPr>
        <p:sp>
          <p:nvSpPr>
            <p:cNvPr id="14" name="Right Bracket 13"/>
            <p:cNvSpPr/>
            <p:nvPr/>
          </p:nvSpPr>
          <p:spPr bwMode="auto">
            <a:xfrm>
              <a:off x="7543800" y="2743200"/>
              <a:ext cx="304800" cy="762000"/>
            </a:xfrm>
            <a:prstGeom prst="rightBracket">
              <a:avLst/>
            </a:prstGeom>
            <a:noFill/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7772400" y="2743200"/>
              <a:ext cx="261610" cy="82548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ts val="800"/>
                </a:lnSpc>
              </a:pPr>
              <a:r>
                <a:rPr lang="en-US" sz="1200" b="1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S</a:t>
              </a:r>
            </a:p>
            <a:p>
              <a:pPr algn="ctr">
                <a:lnSpc>
                  <a:spcPts val="800"/>
                </a:lnSpc>
              </a:pPr>
              <a:r>
                <a:rPr lang="en-US" sz="1200" b="1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e</a:t>
              </a:r>
            </a:p>
            <a:p>
              <a:pPr algn="ctr">
                <a:lnSpc>
                  <a:spcPts val="800"/>
                </a:lnSpc>
              </a:pPr>
              <a:r>
                <a:rPr lang="en-US" sz="1200" b="1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r</a:t>
              </a:r>
            </a:p>
            <a:p>
              <a:pPr algn="ctr">
                <a:lnSpc>
                  <a:spcPts val="800"/>
                </a:lnSpc>
              </a:pPr>
              <a:r>
                <a:rPr lang="en-US" sz="1200" b="1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v</a:t>
              </a:r>
            </a:p>
            <a:p>
              <a:pPr algn="ctr">
                <a:lnSpc>
                  <a:spcPts val="800"/>
                </a:lnSpc>
              </a:pPr>
              <a:r>
                <a:rPr lang="en-US" sz="1200" b="1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e</a:t>
              </a:r>
            </a:p>
            <a:p>
              <a:pPr algn="ctr">
                <a:lnSpc>
                  <a:spcPts val="800"/>
                </a:lnSpc>
              </a:pPr>
              <a:r>
                <a:rPr lang="en-US" sz="1200" b="1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r</a:t>
              </a:r>
            </a:p>
            <a:p>
              <a:pPr algn="ctr">
                <a:lnSpc>
                  <a:spcPts val="800"/>
                </a:lnSpc>
              </a:pPr>
              <a:r>
                <a:rPr lang="en-US" sz="1200" b="1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s</a:t>
              </a:r>
              <a:endParaRPr lang="en-US" sz="1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16" name="Group 211"/>
          <p:cNvGrpSpPr/>
          <p:nvPr/>
        </p:nvGrpSpPr>
        <p:grpSpPr>
          <a:xfrm>
            <a:off x="6781800" y="4887872"/>
            <a:ext cx="1143000" cy="472440"/>
            <a:chOff x="4114800" y="4251960"/>
            <a:chExt cx="1143000" cy="472440"/>
          </a:xfrm>
        </p:grpSpPr>
        <p:cxnSp>
          <p:nvCxnSpPr>
            <p:cNvPr id="17" name="Straight Arrow Connector 16"/>
            <p:cNvCxnSpPr/>
            <p:nvPr/>
          </p:nvCxnSpPr>
          <p:spPr bwMode="auto">
            <a:xfrm rot="16200000" flipV="1">
              <a:off x="4800600" y="4267200"/>
              <a:ext cx="457200" cy="45720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rgbClr val="FFFF00">
                  <a:alpha val="67059"/>
                </a:srgb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8" name="Straight Arrow Connector 17"/>
            <p:cNvCxnSpPr/>
            <p:nvPr/>
          </p:nvCxnSpPr>
          <p:spPr bwMode="auto">
            <a:xfrm rot="5400000" flipH="1" flipV="1">
              <a:off x="4076700" y="4305300"/>
              <a:ext cx="457200" cy="38100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rgbClr val="FFFF00">
                  <a:alpha val="67059"/>
                </a:srgb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9" name="Straight Arrow Connector 18"/>
            <p:cNvCxnSpPr/>
            <p:nvPr/>
          </p:nvCxnSpPr>
          <p:spPr bwMode="auto">
            <a:xfrm rot="5400000" flipH="1" flipV="1">
              <a:off x="4603274" y="4296886"/>
              <a:ext cx="91440" cy="1588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rgbClr val="FFFF00">
                  <a:alpha val="67059"/>
                </a:srgb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20" name="Group 206"/>
          <p:cNvGrpSpPr/>
          <p:nvPr/>
        </p:nvGrpSpPr>
        <p:grpSpPr>
          <a:xfrm>
            <a:off x="4114800" y="4887872"/>
            <a:ext cx="1143000" cy="472440"/>
            <a:chOff x="4114800" y="4251960"/>
            <a:chExt cx="1143000" cy="472440"/>
          </a:xfrm>
        </p:grpSpPr>
        <p:cxnSp>
          <p:nvCxnSpPr>
            <p:cNvPr id="21" name="Straight Arrow Connector 20"/>
            <p:cNvCxnSpPr/>
            <p:nvPr/>
          </p:nvCxnSpPr>
          <p:spPr bwMode="auto">
            <a:xfrm rot="16200000" flipV="1">
              <a:off x="4800600" y="4267200"/>
              <a:ext cx="457200" cy="45720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rgbClr val="FFFF00">
                  <a:alpha val="67059"/>
                </a:srgb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2" name="Straight Arrow Connector 21"/>
            <p:cNvCxnSpPr/>
            <p:nvPr/>
          </p:nvCxnSpPr>
          <p:spPr bwMode="auto">
            <a:xfrm rot="5400000" flipH="1" flipV="1">
              <a:off x="4076700" y="4305300"/>
              <a:ext cx="457200" cy="38100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rgbClr val="FFFF00">
                  <a:alpha val="67059"/>
                </a:srgb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3" name="Straight Arrow Connector 22"/>
            <p:cNvCxnSpPr/>
            <p:nvPr/>
          </p:nvCxnSpPr>
          <p:spPr bwMode="auto">
            <a:xfrm rot="5400000" flipH="1" flipV="1">
              <a:off x="4603274" y="4296886"/>
              <a:ext cx="91440" cy="1588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rgbClr val="FFFF00">
                  <a:alpha val="67059"/>
                </a:srgb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24" name="Group 207"/>
          <p:cNvGrpSpPr/>
          <p:nvPr/>
        </p:nvGrpSpPr>
        <p:grpSpPr>
          <a:xfrm>
            <a:off x="1447800" y="4887872"/>
            <a:ext cx="1143000" cy="472440"/>
            <a:chOff x="4114800" y="4251960"/>
            <a:chExt cx="1143000" cy="472440"/>
          </a:xfrm>
        </p:grpSpPr>
        <p:cxnSp>
          <p:nvCxnSpPr>
            <p:cNvPr id="25" name="Straight Arrow Connector 24"/>
            <p:cNvCxnSpPr/>
            <p:nvPr/>
          </p:nvCxnSpPr>
          <p:spPr bwMode="auto">
            <a:xfrm rot="16200000" flipV="1">
              <a:off x="4800600" y="4267200"/>
              <a:ext cx="457200" cy="45720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rgbClr val="FFFF00">
                  <a:alpha val="67059"/>
                </a:srgb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6" name="Straight Arrow Connector 25"/>
            <p:cNvCxnSpPr/>
            <p:nvPr/>
          </p:nvCxnSpPr>
          <p:spPr bwMode="auto">
            <a:xfrm rot="5400000" flipH="1" flipV="1">
              <a:off x="4076700" y="4305300"/>
              <a:ext cx="457200" cy="38100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rgbClr val="FFFF00">
                  <a:alpha val="67059"/>
                </a:srgb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7" name="Straight Arrow Connector 26"/>
            <p:cNvCxnSpPr/>
            <p:nvPr/>
          </p:nvCxnSpPr>
          <p:spPr bwMode="auto">
            <a:xfrm rot="5400000" flipH="1" flipV="1">
              <a:off x="4603274" y="4296886"/>
              <a:ext cx="91440" cy="1588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rgbClr val="FFFF00">
                  <a:alpha val="67059"/>
                </a:srgb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28" name="Group 53"/>
          <p:cNvGrpSpPr/>
          <p:nvPr/>
        </p:nvGrpSpPr>
        <p:grpSpPr>
          <a:xfrm>
            <a:off x="762000" y="4979312"/>
            <a:ext cx="2057400" cy="1008221"/>
            <a:chOff x="762000" y="4953000"/>
            <a:chExt cx="2057400" cy="1008221"/>
          </a:xfrm>
        </p:grpSpPr>
        <p:sp>
          <p:nvSpPr>
            <p:cNvPr id="29" name="TextBox 28"/>
            <p:cNvSpPr txBox="1"/>
            <p:nvPr/>
          </p:nvSpPr>
          <p:spPr>
            <a:xfrm>
              <a:off x="1066800" y="5715000"/>
              <a:ext cx="30480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b="1" dirty="0" smtClean="0"/>
                <a:t>A</a:t>
              </a:r>
              <a:endParaRPr lang="en-US" sz="1000" b="1" dirty="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2209800" y="5715000"/>
              <a:ext cx="30480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b="1" dirty="0" smtClean="0"/>
                <a:t>B</a:t>
              </a:r>
              <a:endParaRPr lang="en-US" sz="1000" b="1" dirty="0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1676400" y="5334000"/>
              <a:ext cx="30480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b="1" dirty="0" smtClean="0"/>
                <a:t>C</a:t>
              </a:r>
              <a:endParaRPr lang="en-US" sz="1000" b="1" dirty="0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1887505" y="5334000"/>
              <a:ext cx="627095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b="1" dirty="0" smtClean="0"/>
                <a:t>/my/file</a:t>
              </a:r>
              <a:endParaRPr lang="en-US" sz="1000" b="1" dirty="0"/>
            </a:p>
          </p:txBody>
        </p:sp>
        <p:grpSp>
          <p:nvGrpSpPr>
            <p:cNvPr id="224" name="Group 35"/>
            <p:cNvGrpSpPr/>
            <p:nvPr/>
          </p:nvGrpSpPr>
          <p:grpSpPr>
            <a:xfrm>
              <a:off x="762000" y="5334000"/>
              <a:ext cx="914400" cy="609600"/>
              <a:chOff x="3886200" y="3886200"/>
              <a:chExt cx="914400" cy="609600"/>
            </a:xfrm>
          </p:grpSpPr>
          <p:grpSp>
            <p:nvGrpSpPr>
              <p:cNvPr id="225" name="Group 34"/>
              <p:cNvGrpSpPr/>
              <p:nvPr/>
            </p:nvGrpSpPr>
            <p:grpSpPr>
              <a:xfrm>
                <a:off x="3886200" y="3886200"/>
                <a:ext cx="914400" cy="322421"/>
                <a:chOff x="3886200" y="3886200"/>
                <a:chExt cx="914400" cy="322421"/>
              </a:xfrm>
            </p:grpSpPr>
            <p:sp>
              <p:nvSpPr>
                <p:cNvPr id="51" name="Cube 50"/>
                <p:cNvSpPr/>
                <p:nvPr/>
              </p:nvSpPr>
              <p:spPr bwMode="auto">
                <a:xfrm>
                  <a:off x="3967197" y="3886200"/>
                  <a:ext cx="457200" cy="304800"/>
                </a:xfrm>
                <a:prstGeom prst="cube">
                  <a:avLst/>
                </a:prstGeom>
                <a:gradFill flip="none" rotWithShape="1">
                  <a:gsLst>
                    <a:gs pos="0">
                      <a:schemeClr val="accent4">
                        <a:lumMod val="50000"/>
                        <a:lumOff val="50000"/>
                        <a:shade val="30000"/>
                        <a:satMod val="115000"/>
                      </a:schemeClr>
                    </a:gs>
                    <a:gs pos="50000">
                      <a:schemeClr val="accent4">
                        <a:lumMod val="50000"/>
                        <a:lumOff val="50000"/>
                        <a:shade val="67500"/>
                        <a:satMod val="115000"/>
                      </a:schemeClr>
                    </a:gs>
                    <a:gs pos="100000">
                      <a:schemeClr val="accent4">
                        <a:lumMod val="50000"/>
                        <a:lumOff val="50000"/>
                        <a:shade val="100000"/>
                        <a:satMod val="115000"/>
                      </a:schemeClr>
                    </a:gs>
                  </a:gsLst>
                  <a:lin ang="16200000" scaled="1"/>
                  <a:tileRect/>
                </a:gradFill>
                <a:ln w="9525" cap="flat" cmpd="sng" algn="ctr">
                  <a:solidFill>
                    <a:schemeClr val="accent6">
                      <a:lumMod val="90000"/>
                      <a:lumOff val="1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</a:endParaRPr>
                </a:p>
              </p:txBody>
            </p:sp>
            <p:sp>
              <p:nvSpPr>
                <p:cNvPr id="52" name="Cube 51"/>
                <p:cNvSpPr/>
                <p:nvPr/>
              </p:nvSpPr>
              <p:spPr bwMode="auto">
                <a:xfrm>
                  <a:off x="4343400" y="3886200"/>
                  <a:ext cx="457200" cy="304800"/>
                </a:xfrm>
                <a:prstGeom prst="cube">
                  <a:avLst/>
                </a:prstGeom>
                <a:gradFill flip="none" rotWithShape="1">
                  <a:gsLst>
                    <a:gs pos="0">
                      <a:srgbClr val="66FF66">
                        <a:shade val="30000"/>
                        <a:satMod val="115000"/>
                      </a:srgbClr>
                    </a:gs>
                    <a:gs pos="50000">
                      <a:srgbClr val="66FF66">
                        <a:shade val="67500"/>
                        <a:satMod val="115000"/>
                      </a:srgbClr>
                    </a:gs>
                    <a:gs pos="100000">
                      <a:srgbClr val="66FF66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ln w="9525" cap="flat" cmpd="sng" algn="ctr">
                  <a:solidFill>
                    <a:schemeClr val="bg1">
                      <a:lumMod val="1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</a:endParaRPr>
                </a:p>
              </p:txBody>
            </p:sp>
            <p:sp>
              <p:nvSpPr>
                <p:cNvPr id="53" name="TextBox 52"/>
                <p:cNvSpPr txBox="1"/>
                <p:nvPr/>
              </p:nvSpPr>
              <p:spPr>
                <a:xfrm>
                  <a:off x="4267200" y="3962400"/>
                  <a:ext cx="533400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000" b="1" dirty="0" err="1" smtClean="0"/>
                    <a:t>cmsd</a:t>
                  </a:r>
                  <a:endParaRPr lang="en-US" sz="1000" b="1" dirty="0"/>
                </a:p>
              </p:txBody>
            </p:sp>
            <p:sp>
              <p:nvSpPr>
                <p:cNvPr id="54" name="TextBox 53"/>
                <p:cNvSpPr txBox="1"/>
                <p:nvPr/>
              </p:nvSpPr>
              <p:spPr>
                <a:xfrm>
                  <a:off x="3886200" y="3962400"/>
                  <a:ext cx="542994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000" b="1" dirty="0" err="1" smtClean="0">
                      <a:solidFill>
                        <a:srgbClr val="FFFFFF"/>
                      </a:solidFill>
                    </a:rPr>
                    <a:t>xrootd</a:t>
                  </a:r>
                  <a:endParaRPr lang="en-US" sz="1000" b="1" dirty="0">
                    <a:solidFill>
                      <a:srgbClr val="FFFFFF"/>
                    </a:solidFill>
                  </a:endParaRPr>
                </a:p>
              </p:txBody>
            </p:sp>
          </p:grpSp>
          <p:sp>
            <p:nvSpPr>
              <p:cNvPr id="50" name="Flowchart: Magnetic Disk 33"/>
              <p:cNvSpPr/>
              <p:nvPr/>
            </p:nvSpPr>
            <p:spPr bwMode="auto">
              <a:xfrm>
                <a:off x="4229100" y="4267200"/>
                <a:ext cx="228600" cy="228600"/>
              </a:xfrm>
              <a:prstGeom prst="flowChartMagneticDisk">
                <a:avLst/>
              </a:prstGeom>
              <a:gradFill flip="none" rotWithShape="1">
                <a:gsLst>
                  <a:gs pos="0">
                    <a:srgbClr val="FFFA00">
                      <a:shade val="30000"/>
                      <a:satMod val="115000"/>
                    </a:srgbClr>
                  </a:gs>
                  <a:gs pos="50000">
                    <a:srgbClr val="FFFA00">
                      <a:shade val="67500"/>
                      <a:satMod val="115000"/>
                    </a:srgbClr>
                  </a:gs>
                  <a:gs pos="100000">
                    <a:srgbClr val="FFFA00">
                      <a:shade val="100000"/>
                      <a:satMod val="115000"/>
                    </a:srgbClr>
                  </a:gs>
                </a:gsLst>
                <a:lin ang="16200000" scaled="1"/>
                <a:tileRect/>
              </a:gradFill>
              <a:ln w="9525" cap="flat" cmpd="sng" algn="ctr">
                <a:solidFill>
                  <a:schemeClr val="bg1">
                    <a:lumMod val="1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</a:endParaRPr>
              </a:p>
            </p:txBody>
          </p:sp>
        </p:grpSp>
        <p:grpSp>
          <p:nvGrpSpPr>
            <p:cNvPr id="226" name="Group 36"/>
            <p:cNvGrpSpPr/>
            <p:nvPr/>
          </p:nvGrpSpPr>
          <p:grpSpPr>
            <a:xfrm>
              <a:off x="1905000" y="5334000"/>
              <a:ext cx="914400" cy="609600"/>
              <a:chOff x="3886200" y="3886200"/>
              <a:chExt cx="914400" cy="609600"/>
            </a:xfrm>
          </p:grpSpPr>
          <p:grpSp>
            <p:nvGrpSpPr>
              <p:cNvPr id="227" name="Group 37"/>
              <p:cNvGrpSpPr/>
              <p:nvPr/>
            </p:nvGrpSpPr>
            <p:grpSpPr>
              <a:xfrm>
                <a:off x="3886200" y="3886200"/>
                <a:ext cx="914400" cy="322421"/>
                <a:chOff x="3886200" y="3886200"/>
                <a:chExt cx="914400" cy="322421"/>
              </a:xfrm>
            </p:grpSpPr>
            <p:sp>
              <p:nvSpPr>
                <p:cNvPr id="45" name="Cube 44"/>
                <p:cNvSpPr/>
                <p:nvPr/>
              </p:nvSpPr>
              <p:spPr bwMode="auto">
                <a:xfrm>
                  <a:off x="3967197" y="3886200"/>
                  <a:ext cx="457200" cy="304800"/>
                </a:xfrm>
                <a:prstGeom prst="cube">
                  <a:avLst/>
                </a:prstGeom>
                <a:gradFill flip="none" rotWithShape="1">
                  <a:gsLst>
                    <a:gs pos="0">
                      <a:schemeClr val="accent4">
                        <a:lumMod val="50000"/>
                        <a:lumOff val="50000"/>
                        <a:shade val="30000"/>
                        <a:satMod val="115000"/>
                      </a:schemeClr>
                    </a:gs>
                    <a:gs pos="50000">
                      <a:schemeClr val="accent4">
                        <a:lumMod val="50000"/>
                        <a:lumOff val="50000"/>
                        <a:shade val="67500"/>
                        <a:satMod val="115000"/>
                      </a:schemeClr>
                    </a:gs>
                    <a:gs pos="100000">
                      <a:schemeClr val="accent4">
                        <a:lumMod val="50000"/>
                        <a:lumOff val="50000"/>
                        <a:shade val="100000"/>
                        <a:satMod val="115000"/>
                      </a:schemeClr>
                    </a:gs>
                  </a:gsLst>
                  <a:lin ang="16200000" scaled="1"/>
                  <a:tileRect/>
                </a:gradFill>
                <a:ln w="9525" cap="flat" cmpd="sng" algn="ctr">
                  <a:solidFill>
                    <a:schemeClr val="accent6">
                      <a:lumMod val="90000"/>
                      <a:lumOff val="1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</a:endParaRPr>
                </a:p>
              </p:txBody>
            </p:sp>
            <p:sp>
              <p:nvSpPr>
                <p:cNvPr id="46" name="Cube 40"/>
                <p:cNvSpPr/>
                <p:nvPr/>
              </p:nvSpPr>
              <p:spPr bwMode="auto">
                <a:xfrm>
                  <a:off x="4343400" y="3886200"/>
                  <a:ext cx="457200" cy="304800"/>
                </a:xfrm>
                <a:prstGeom prst="cube">
                  <a:avLst/>
                </a:prstGeom>
                <a:gradFill flip="none" rotWithShape="1">
                  <a:gsLst>
                    <a:gs pos="0">
                      <a:srgbClr val="66FF66">
                        <a:shade val="30000"/>
                        <a:satMod val="115000"/>
                      </a:srgbClr>
                    </a:gs>
                    <a:gs pos="50000">
                      <a:srgbClr val="66FF66">
                        <a:shade val="67500"/>
                        <a:satMod val="115000"/>
                      </a:srgbClr>
                    </a:gs>
                    <a:gs pos="100000">
                      <a:srgbClr val="66FF66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ln w="9525" cap="flat" cmpd="sng" algn="ctr">
                  <a:solidFill>
                    <a:schemeClr val="bg1">
                      <a:lumMod val="1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</a:endParaRPr>
                </a:p>
              </p:txBody>
            </p:sp>
            <p:sp>
              <p:nvSpPr>
                <p:cNvPr id="47" name="TextBox 46"/>
                <p:cNvSpPr txBox="1"/>
                <p:nvPr/>
              </p:nvSpPr>
              <p:spPr>
                <a:xfrm>
                  <a:off x="4267200" y="3962400"/>
                  <a:ext cx="533400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000" b="1" dirty="0" err="1" smtClean="0"/>
                    <a:t>cmsd</a:t>
                  </a:r>
                  <a:endParaRPr lang="en-US" sz="1000" b="1" dirty="0"/>
                </a:p>
              </p:txBody>
            </p:sp>
            <p:sp>
              <p:nvSpPr>
                <p:cNvPr id="48" name="TextBox 47"/>
                <p:cNvSpPr txBox="1"/>
                <p:nvPr/>
              </p:nvSpPr>
              <p:spPr>
                <a:xfrm>
                  <a:off x="3886200" y="3962400"/>
                  <a:ext cx="542994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000" b="1" dirty="0" err="1" smtClean="0">
                      <a:solidFill>
                        <a:srgbClr val="FFFFFF"/>
                      </a:solidFill>
                    </a:rPr>
                    <a:t>xrootd</a:t>
                  </a:r>
                  <a:endParaRPr lang="en-US" sz="1000" b="1" dirty="0">
                    <a:solidFill>
                      <a:srgbClr val="FFFFFF"/>
                    </a:solidFill>
                  </a:endParaRPr>
                </a:p>
              </p:txBody>
            </p:sp>
          </p:grpSp>
          <p:sp>
            <p:nvSpPr>
              <p:cNvPr id="44" name="Flowchart: Magnetic Disk 43"/>
              <p:cNvSpPr/>
              <p:nvPr/>
            </p:nvSpPr>
            <p:spPr bwMode="auto">
              <a:xfrm>
                <a:off x="4229100" y="4267200"/>
                <a:ext cx="228600" cy="228600"/>
              </a:xfrm>
              <a:prstGeom prst="flowChartMagneticDisk">
                <a:avLst/>
              </a:prstGeom>
              <a:gradFill flip="none" rotWithShape="1">
                <a:gsLst>
                  <a:gs pos="0">
                    <a:srgbClr val="FFFA00">
                      <a:shade val="30000"/>
                      <a:satMod val="115000"/>
                    </a:srgbClr>
                  </a:gs>
                  <a:gs pos="50000">
                    <a:srgbClr val="FFFA00">
                      <a:shade val="67500"/>
                      <a:satMod val="115000"/>
                    </a:srgbClr>
                  </a:gs>
                  <a:gs pos="100000">
                    <a:srgbClr val="FFFA00">
                      <a:shade val="100000"/>
                      <a:satMod val="115000"/>
                    </a:srgbClr>
                  </a:gs>
                </a:gsLst>
                <a:lin ang="16200000" scaled="1"/>
                <a:tileRect/>
              </a:gradFill>
              <a:ln w="9525" cap="flat" cmpd="sng" algn="ctr">
                <a:solidFill>
                  <a:schemeClr val="bg1">
                    <a:lumMod val="1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</a:endParaRPr>
              </a:p>
            </p:txBody>
          </p:sp>
        </p:grpSp>
        <p:grpSp>
          <p:nvGrpSpPr>
            <p:cNvPr id="228" name="Group 43"/>
            <p:cNvGrpSpPr/>
            <p:nvPr/>
          </p:nvGrpSpPr>
          <p:grpSpPr>
            <a:xfrm>
              <a:off x="1371600" y="4953000"/>
              <a:ext cx="914400" cy="609600"/>
              <a:chOff x="3886200" y="3886200"/>
              <a:chExt cx="914400" cy="609600"/>
            </a:xfrm>
          </p:grpSpPr>
          <p:grpSp>
            <p:nvGrpSpPr>
              <p:cNvPr id="229" name="Group 44"/>
              <p:cNvGrpSpPr/>
              <p:nvPr/>
            </p:nvGrpSpPr>
            <p:grpSpPr>
              <a:xfrm>
                <a:off x="3886200" y="3886200"/>
                <a:ext cx="914400" cy="322421"/>
                <a:chOff x="3886200" y="3886200"/>
                <a:chExt cx="914400" cy="322421"/>
              </a:xfrm>
            </p:grpSpPr>
            <p:sp>
              <p:nvSpPr>
                <p:cNvPr id="39" name="Cube 38"/>
                <p:cNvSpPr/>
                <p:nvPr/>
              </p:nvSpPr>
              <p:spPr bwMode="auto">
                <a:xfrm>
                  <a:off x="3967197" y="3886200"/>
                  <a:ext cx="457200" cy="304800"/>
                </a:xfrm>
                <a:prstGeom prst="cube">
                  <a:avLst/>
                </a:prstGeom>
                <a:gradFill flip="none" rotWithShape="1">
                  <a:gsLst>
                    <a:gs pos="0">
                      <a:schemeClr val="accent4">
                        <a:lumMod val="50000"/>
                        <a:lumOff val="50000"/>
                        <a:shade val="30000"/>
                        <a:satMod val="115000"/>
                      </a:schemeClr>
                    </a:gs>
                    <a:gs pos="50000">
                      <a:schemeClr val="accent4">
                        <a:lumMod val="50000"/>
                        <a:lumOff val="50000"/>
                        <a:shade val="67500"/>
                        <a:satMod val="115000"/>
                      </a:schemeClr>
                    </a:gs>
                    <a:gs pos="100000">
                      <a:schemeClr val="accent4">
                        <a:lumMod val="50000"/>
                        <a:lumOff val="50000"/>
                        <a:shade val="100000"/>
                        <a:satMod val="115000"/>
                      </a:schemeClr>
                    </a:gs>
                  </a:gsLst>
                  <a:lin ang="16200000" scaled="1"/>
                  <a:tileRect/>
                </a:gradFill>
                <a:ln w="9525" cap="flat" cmpd="sng" algn="ctr">
                  <a:solidFill>
                    <a:schemeClr val="accent6">
                      <a:lumMod val="90000"/>
                      <a:lumOff val="1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</a:endParaRPr>
                </a:p>
              </p:txBody>
            </p:sp>
            <p:sp>
              <p:nvSpPr>
                <p:cNvPr id="40" name="Cube 39"/>
                <p:cNvSpPr/>
                <p:nvPr/>
              </p:nvSpPr>
              <p:spPr bwMode="auto">
                <a:xfrm>
                  <a:off x="4343400" y="3886200"/>
                  <a:ext cx="457200" cy="304800"/>
                </a:xfrm>
                <a:prstGeom prst="cube">
                  <a:avLst/>
                </a:prstGeom>
                <a:gradFill flip="none" rotWithShape="1">
                  <a:gsLst>
                    <a:gs pos="0">
                      <a:srgbClr val="66FF66">
                        <a:shade val="30000"/>
                        <a:satMod val="115000"/>
                      </a:srgbClr>
                    </a:gs>
                    <a:gs pos="50000">
                      <a:srgbClr val="66FF66">
                        <a:shade val="67500"/>
                        <a:satMod val="115000"/>
                      </a:srgbClr>
                    </a:gs>
                    <a:gs pos="100000">
                      <a:srgbClr val="66FF66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ln w="9525" cap="flat" cmpd="sng" algn="ctr">
                  <a:solidFill>
                    <a:schemeClr val="bg1">
                      <a:lumMod val="1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</a:endParaRPr>
                </a:p>
              </p:txBody>
            </p:sp>
            <p:sp>
              <p:nvSpPr>
                <p:cNvPr id="41" name="TextBox 40"/>
                <p:cNvSpPr txBox="1"/>
                <p:nvPr/>
              </p:nvSpPr>
              <p:spPr>
                <a:xfrm>
                  <a:off x="4267200" y="3962400"/>
                  <a:ext cx="533400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000" b="1" dirty="0" err="1" smtClean="0"/>
                    <a:t>cmsd</a:t>
                  </a:r>
                  <a:endParaRPr lang="en-US" sz="1000" b="1" dirty="0"/>
                </a:p>
              </p:txBody>
            </p:sp>
            <p:sp>
              <p:nvSpPr>
                <p:cNvPr id="42" name="TextBox 41"/>
                <p:cNvSpPr txBox="1"/>
                <p:nvPr/>
              </p:nvSpPr>
              <p:spPr>
                <a:xfrm>
                  <a:off x="3886200" y="3962400"/>
                  <a:ext cx="542994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000" b="1" dirty="0" err="1" smtClean="0">
                      <a:solidFill>
                        <a:srgbClr val="FFFFFF"/>
                      </a:solidFill>
                    </a:rPr>
                    <a:t>xrootd</a:t>
                  </a:r>
                  <a:endParaRPr lang="en-US" sz="1000" b="1" dirty="0">
                    <a:solidFill>
                      <a:srgbClr val="FFFFFF"/>
                    </a:solidFill>
                  </a:endParaRPr>
                </a:p>
              </p:txBody>
            </p:sp>
          </p:grpSp>
          <p:sp>
            <p:nvSpPr>
              <p:cNvPr id="38" name="Flowchart: Magnetic Disk 37"/>
              <p:cNvSpPr/>
              <p:nvPr/>
            </p:nvSpPr>
            <p:spPr bwMode="auto">
              <a:xfrm>
                <a:off x="4229100" y="4267200"/>
                <a:ext cx="228600" cy="228600"/>
              </a:xfrm>
              <a:prstGeom prst="flowChartMagneticDisk">
                <a:avLst/>
              </a:prstGeom>
              <a:gradFill flip="none" rotWithShape="1">
                <a:gsLst>
                  <a:gs pos="0">
                    <a:srgbClr val="FFFA00">
                      <a:shade val="30000"/>
                      <a:satMod val="115000"/>
                    </a:srgbClr>
                  </a:gs>
                  <a:gs pos="50000">
                    <a:srgbClr val="FFFA00">
                      <a:shade val="67500"/>
                      <a:satMod val="115000"/>
                    </a:srgbClr>
                  </a:gs>
                  <a:gs pos="100000">
                    <a:srgbClr val="FFFA00">
                      <a:shade val="100000"/>
                      <a:satMod val="115000"/>
                    </a:srgbClr>
                  </a:gs>
                </a:gsLst>
                <a:lin ang="16200000" scaled="1"/>
                <a:tileRect/>
              </a:gradFill>
              <a:ln w="9525" cap="flat" cmpd="sng" algn="ctr">
                <a:solidFill>
                  <a:schemeClr val="bg1">
                    <a:lumMod val="1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</a:endParaRPr>
              </a:p>
            </p:txBody>
          </p:sp>
        </p:grpSp>
      </p:grpSp>
      <p:grpSp>
        <p:nvGrpSpPr>
          <p:cNvPr id="230" name="Group 71"/>
          <p:cNvGrpSpPr/>
          <p:nvPr/>
        </p:nvGrpSpPr>
        <p:grpSpPr>
          <a:xfrm>
            <a:off x="3429000" y="4979312"/>
            <a:ext cx="2057400" cy="1008221"/>
            <a:chOff x="762000" y="4953000"/>
            <a:chExt cx="2057400" cy="1008221"/>
          </a:xfrm>
        </p:grpSpPr>
        <p:sp>
          <p:nvSpPr>
            <p:cNvPr id="56" name="TextBox 55"/>
            <p:cNvSpPr txBox="1"/>
            <p:nvPr/>
          </p:nvSpPr>
          <p:spPr>
            <a:xfrm>
              <a:off x="1066800" y="5715000"/>
              <a:ext cx="30480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b="1" dirty="0" smtClean="0"/>
                <a:t>A</a:t>
              </a:r>
              <a:endParaRPr lang="en-US" sz="1000" b="1" dirty="0"/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2209800" y="5715000"/>
              <a:ext cx="30480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b="1" dirty="0" smtClean="0"/>
                <a:t>B</a:t>
              </a:r>
              <a:endParaRPr lang="en-US" sz="1000" b="1" dirty="0"/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1676400" y="5334000"/>
              <a:ext cx="30480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b="1" dirty="0" smtClean="0"/>
                <a:t>C</a:t>
              </a:r>
              <a:endParaRPr lang="en-US" sz="1000" b="1" dirty="0"/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1277905" y="5715000"/>
              <a:ext cx="18473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en-US" sz="1000" b="1" dirty="0"/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1887505" y="5334000"/>
              <a:ext cx="627095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b="1" dirty="0" smtClean="0"/>
                <a:t>/my/file</a:t>
              </a:r>
              <a:endParaRPr lang="en-US" sz="1000" b="1" dirty="0"/>
            </a:p>
          </p:txBody>
        </p:sp>
        <p:grpSp>
          <p:nvGrpSpPr>
            <p:cNvPr id="231" name="Group 35"/>
            <p:cNvGrpSpPr/>
            <p:nvPr/>
          </p:nvGrpSpPr>
          <p:grpSpPr>
            <a:xfrm>
              <a:off x="762000" y="5334000"/>
              <a:ext cx="914400" cy="609600"/>
              <a:chOff x="3886200" y="3886200"/>
              <a:chExt cx="914400" cy="609600"/>
            </a:xfrm>
          </p:grpSpPr>
          <p:grpSp>
            <p:nvGrpSpPr>
              <p:cNvPr id="232" name="Group 34"/>
              <p:cNvGrpSpPr/>
              <p:nvPr/>
            </p:nvGrpSpPr>
            <p:grpSpPr>
              <a:xfrm>
                <a:off x="3886200" y="3886200"/>
                <a:ext cx="914400" cy="322421"/>
                <a:chOff x="3886200" y="3886200"/>
                <a:chExt cx="914400" cy="322421"/>
              </a:xfrm>
            </p:grpSpPr>
            <p:sp>
              <p:nvSpPr>
                <p:cNvPr id="78" name="Cube 77"/>
                <p:cNvSpPr/>
                <p:nvPr/>
              </p:nvSpPr>
              <p:spPr bwMode="auto">
                <a:xfrm>
                  <a:off x="3967197" y="3886200"/>
                  <a:ext cx="457200" cy="304800"/>
                </a:xfrm>
                <a:prstGeom prst="cube">
                  <a:avLst/>
                </a:prstGeom>
                <a:gradFill flip="none" rotWithShape="1">
                  <a:gsLst>
                    <a:gs pos="0">
                      <a:schemeClr val="accent4">
                        <a:lumMod val="50000"/>
                        <a:lumOff val="50000"/>
                        <a:shade val="30000"/>
                        <a:satMod val="115000"/>
                      </a:schemeClr>
                    </a:gs>
                    <a:gs pos="50000">
                      <a:schemeClr val="accent4">
                        <a:lumMod val="50000"/>
                        <a:lumOff val="50000"/>
                        <a:shade val="67500"/>
                        <a:satMod val="115000"/>
                      </a:schemeClr>
                    </a:gs>
                    <a:gs pos="100000">
                      <a:schemeClr val="accent4">
                        <a:lumMod val="50000"/>
                        <a:lumOff val="50000"/>
                        <a:shade val="100000"/>
                        <a:satMod val="115000"/>
                      </a:schemeClr>
                    </a:gs>
                  </a:gsLst>
                  <a:lin ang="16200000" scaled="1"/>
                  <a:tileRect/>
                </a:gradFill>
                <a:ln w="9525" cap="flat" cmpd="sng" algn="ctr">
                  <a:solidFill>
                    <a:schemeClr val="accent6">
                      <a:lumMod val="90000"/>
                      <a:lumOff val="1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</a:endParaRPr>
                </a:p>
              </p:txBody>
            </p:sp>
            <p:sp>
              <p:nvSpPr>
                <p:cNvPr id="79" name="Cube 78"/>
                <p:cNvSpPr/>
                <p:nvPr/>
              </p:nvSpPr>
              <p:spPr bwMode="auto">
                <a:xfrm>
                  <a:off x="4343400" y="3886200"/>
                  <a:ext cx="457200" cy="304800"/>
                </a:xfrm>
                <a:prstGeom prst="cube">
                  <a:avLst/>
                </a:prstGeom>
                <a:gradFill flip="none" rotWithShape="1">
                  <a:gsLst>
                    <a:gs pos="0">
                      <a:srgbClr val="66FF66">
                        <a:shade val="30000"/>
                        <a:satMod val="115000"/>
                      </a:srgbClr>
                    </a:gs>
                    <a:gs pos="50000">
                      <a:srgbClr val="66FF66">
                        <a:shade val="67500"/>
                        <a:satMod val="115000"/>
                      </a:srgbClr>
                    </a:gs>
                    <a:gs pos="100000">
                      <a:srgbClr val="66FF66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ln w="9525" cap="flat" cmpd="sng" algn="ctr">
                  <a:solidFill>
                    <a:schemeClr val="bg1">
                      <a:lumMod val="1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</a:endParaRPr>
                </a:p>
              </p:txBody>
            </p:sp>
            <p:sp>
              <p:nvSpPr>
                <p:cNvPr id="80" name="TextBox 79"/>
                <p:cNvSpPr txBox="1"/>
                <p:nvPr/>
              </p:nvSpPr>
              <p:spPr>
                <a:xfrm>
                  <a:off x="4267200" y="3962400"/>
                  <a:ext cx="533400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000" b="1" dirty="0" err="1" smtClean="0"/>
                    <a:t>cmsd</a:t>
                  </a:r>
                  <a:endParaRPr lang="en-US" sz="1000" b="1" dirty="0"/>
                </a:p>
              </p:txBody>
            </p:sp>
            <p:sp>
              <p:nvSpPr>
                <p:cNvPr id="81" name="TextBox 80"/>
                <p:cNvSpPr txBox="1"/>
                <p:nvPr/>
              </p:nvSpPr>
              <p:spPr>
                <a:xfrm>
                  <a:off x="3886200" y="3962400"/>
                  <a:ext cx="542994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000" b="1" dirty="0" err="1" smtClean="0">
                      <a:solidFill>
                        <a:srgbClr val="FFFFFF"/>
                      </a:solidFill>
                    </a:rPr>
                    <a:t>xrootd</a:t>
                  </a:r>
                  <a:endParaRPr lang="en-US" sz="1000" b="1" dirty="0">
                    <a:solidFill>
                      <a:srgbClr val="FFFFFF"/>
                    </a:solidFill>
                  </a:endParaRPr>
                </a:p>
              </p:txBody>
            </p:sp>
          </p:grpSp>
          <p:sp>
            <p:nvSpPr>
              <p:cNvPr id="77" name="Flowchart: Magnetic Disk 76"/>
              <p:cNvSpPr/>
              <p:nvPr/>
            </p:nvSpPr>
            <p:spPr bwMode="auto">
              <a:xfrm>
                <a:off x="4229100" y="4267200"/>
                <a:ext cx="228600" cy="228600"/>
              </a:xfrm>
              <a:prstGeom prst="flowChartMagneticDisk">
                <a:avLst/>
              </a:prstGeom>
              <a:gradFill flip="none" rotWithShape="1">
                <a:gsLst>
                  <a:gs pos="0">
                    <a:srgbClr val="FFFA00">
                      <a:shade val="30000"/>
                      <a:satMod val="115000"/>
                    </a:srgbClr>
                  </a:gs>
                  <a:gs pos="50000">
                    <a:srgbClr val="FFFA00">
                      <a:shade val="67500"/>
                      <a:satMod val="115000"/>
                    </a:srgbClr>
                  </a:gs>
                  <a:gs pos="100000">
                    <a:srgbClr val="FFFA00">
                      <a:shade val="100000"/>
                      <a:satMod val="115000"/>
                    </a:srgbClr>
                  </a:gs>
                </a:gsLst>
                <a:lin ang="16200000" scaled="1"/>
                <a:tileRect/>
              </a:gradFill>
              <a:ln w="9525" cap="flat" cmpd="sng" algn="ctr">
                <a:solidFill>
                  <a:schemeClr val="bg1">
                    <a:lumMod val="1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</a:endParaRPr>
              </a:p>
            </p:txBody>
          </p:sp>
        </p:grpSp>
        <p:grpSp>
          <p:nvGrpSpPr>
            <p:cNvPr id="234" name="Group 36"/>
            <p:cNvGrpSpPr/>
            <p:nvPr/>
          </p:nvGrpSpPr>
          <p:grpSpPr>
            <a:xfrm>
              <a:off x="1905000" y="5334000"/>
              <a:ext cx="914400" cy="609600"/>
              <a:chOff x="3886200" y="3886200"/>
              <a:chExt cx="914400" cy="609600"/>
            </a:xfrm>
          </p:grpSpPr>
          <p:grpSp>
            <p:nvGrpSpPr>
              <p:cNvPr id="240" name="Group 37"/>
              <p:cNvGrpSpPr/>
              <p:nvPr/>
            </p:nvGrpSpPr>
            <p:grpSpPr>
              <a:xfrm>
                <a:off x="3886200" y="3886200"/>
                <a:ext cx="914400" cy="322421"/>
                <a:chOff x="3886200" y="3886200"/>
                <a:chExt cx="914400" cy="322421"/>
              </a:xfrm>
            </p:grpSpPr>
            <p:sp>
              <p:nvSpPr>
                <p:cNvPr id="72" name="Cube 71"/>
                <p:cNvSpPr/>
                <p:nvPr/>
              </p:nvSpPr>
              <p:spPr bwMode="auto">
                <a:xfrm>
                  <a:off x="3967197" y="3886200"/>
                  <a:ext cx="457200" cy="304800"/>
                </a:xfrm>
                <a:prstGeom prst="cube">
                  <a:avLst/>
                </a:prstGeom>
                <a:gradFill flip="none" rotWithShape="1">
                  <a:gsLst>
                    <a:gs pos="0">
                      <a:schemeClr val="accent4">
                        <a:lumMod val="50000"/>
                        <a:lumOff val="50000"/>
                        <a:shade val="30000"/>
                        <a:satMod val="115000"/>
                      </a:schemeClr>
                    </a:gs>
                    <a:gs pos="50000">
                      <a:schemeClr val="accent4">
                        <a:lumMod val="50000"/>
                        <a:lumOff val="50000"/>
                        <a:shade val="67500"/>
                        <a:satMod val="115000"/>
                      </a:schemeClr>
                    </a:gs>
                    <a:gs pos="100000">
                      <a:schemeClr val="accent4">
                        <a:lumMod val="50000"/>
                        <a:lumOff val="50000"/>
                        <a:shade val="100000"/>
                        <a:satMod val="115000"/>
                      </a:schemeClr>
                    </a:gs>
                  </a:gsLst>
                  <a:lin ang="16200000" scaled="1"/>
                  <a:tileRect/>
                </a:gradFill>
                <a:ln w="9525" cap="flat" cmpd="sng" algn="ctr">
                  <a:solidFill>
                    <a:schemeClr val="accent6">
                      <a:lumMod val="90000"/>
                      <a:lumOff val="1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</a:endParaRPr>
                </a:p>
              </p:txBody>
            </p:sp>
            <p:sp>
              <p:nvSpPr>
                <p:cNvPr id="73" name="Cube 72"/>
                <p:cNvSpPr/>
                <p:nvPr/>
              </p:nvSpPr>
              <p:spPr bwMode="auto">
                <a:xfrm>
                  <a:off x="4343400" y="3886200"/>
                  <a:ext cx="457200" cy="304800"/>
                </a:xfrm>
                <a:prstGeom prst="cube">
                  <a:avLst/>
                </a:prstGeom>
                <a:gradFill flip="none" rotWithShape="1">
                  <a:gsLst>
                    <a:gs pos="0">
                      <a:srgbClr val="66FF66">
                        <a:shade val="30000"/>
                        <a:satMod val="115000"/>
                      </a:srgbClr>
                    </a:gs>
                    <a:gs pos="50000">
                      <a:srgbClr val="66FF66">
                        <a:shade val="67500"/>
                        <a:satMod val="115000"/>
                      </a:srgbClr>
                    </a:gs>
                    <a:gs pos="100000">
                      <a:srgbClr val="66FF66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ln w="9525" cap="flat" cmpd="sng" algn="ctr">
                  <a:solidFill>
                    <a:schemeClr val="bg1">
                      <a:lumMod val="1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</a:endParaRPr>
                </a:p>
              </p:txBody>
            </p:sp>
            <p:sp>
              <p:nvSpPr>
                <p:cNvPr id="74" name="TextBox 73"/>
                <p:cNvSpPr txBox="1"/>
                <p:nvPr/>
              </p:nvSpPr>
              <p:spPr>
                <a:xfrm>
                  <a:off x="4267200" y="3962400"/>
                  <a:ext cx="533400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000" b="1" dirty="0" err="1" smtClean="0"/>
                    <a:t>cmsd</a:t>
                  </a:r>
                  <a:endParaRPr lang="en-US" sz="1000" b="1" dirty="0"/>
                </a:p>
              </p:txBody>
            </p:sp>
            <p:sp>
              <p:nvSpPr>
                <p:cNvPr id="75" name="TextBox 74"/>
                <p:cNvSpPr txBox="1"/>
                <p:nvPr/>
              </p:nvSpPr>
              <p:spPr>
                <a:xfrm>
                  <a:off x="3886200" y="3962400"/>
                  <a:ext cx="542994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000" b="1" dirty="0" err="1" smtClean="0">
                      <a:solidFill>
                        <a:srgbClr val="FFFFFF"/>
                      </a:solidFill>
                    </a:rPr>
                    <a:t>xrootd</a:t>
                  </a:r>
                  <a:endParaRPr lang="en-US" sz="1000" b="1" dirty="0">
                    <a:solidFill>
                      <a:srgbClr val="FFFFFF"/>
                    </a:solidFill>
                  </a:endParaRPr>
                </a:p>
              </p:txBody>
            </p:sp>
          </p:grpSp>
          <p:sp>
            <p:nvSpPr>
              <p:cNvPr id="71" name="Flowchart: Magnetic Disk 70"/>
              <p:cNvSpPr/>
              <p:nvPr/>
            </p:nvSpPr>
            <p:spPr bwMode="auto">
              <a:xfrm>
                <a:off x="4229100" y="4267200"/>
                <a:ext cx="228600" cy="228600"/>
              </a:xfrm>
              <a:prstGeom prst="flowChartMagneticDisk">
                <a:avLst/>
              </a:prstGeom>
              <a:gradFill flip="none" rotWithShape="1">
                <a:gsLst>
                  <a:gs pos="0">
                    <a:srgbClr val="FFFA00">
                      <a:shade val="30000"/>
                      <a:satMod val="115000"/>
                    </a:srgbClr>
                  </a:gs>
                  <a:gs pos="50000">
                    <a:srgbClr val="FFFA00">
                      <a:shade val="67500"/>
                      <a:satMod val="115000"/>
                    </a:srgbClr>
                  </a:gs>
                  <a:gs pos="100000">
                    <a:srgbClr val="FFFA00">
                      <a:shade val="100000"/>
                      <a:satMod val="115000"/>
                    </a:srgbClr>
                  </a:gs>
                </a:gsLst>
                <a:lin ang="16200000" scaled="1"/>
                <a:tileRect/>
              </a:gradFill>
              <a:ln w="9525" cap="flat" cmpd="sng" algn="ctr">
                <a:solidFill>
                  <a:schemeClr val="bg1">
                    <a:lumMod val="1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</a:endParaRPr>
              </a:p>
            </p:txBody>
          </p:sp>
        </p:grpSp>
        <p:grpSp>
          <p:nvGrpSpPr>
            <p:cNvPr id="243" name="Group 43"/>
            <p:cNvGrpSpPr/>
            <p:nvPr/>
          </p:nvGrpSpPr>
          <p:grpSpPr>
            <a:xfrm>
              <a:off x="1371600" y="4953000"/>
              <a:ext cx="914400" cy="609600"/>
              <a:chOff x="3886200" y="3886200"/>
              <a:chExt cx="914400" cy="609600"/>
            </a:xfrm>
          </p:grpSpPr>
          <p:grpSp>
            <p:nvGrpSpPr>
              <p:cNvPr id="244" name="Group 44"/>
              <p:cNvGrpSpPr/>
              <p:nvPr/>
            </p:nvGrpSpPr>
            <p:grpSpPr>
              <a:xfrm>
                <a:off x="3886200" y="3886200"/>
                <a:ext cx="914400" cy="322421"/>
                <a:chOff x="3886200" y="3886200"/>
                <a:chExt cx="914400" cy="322421"/>
              </a:xfrm>
            </p:grpSpPr>
            <p:sp>
              <p:nvSpPr>
                <p:cNvPr id="66" name="Cube 65"/>
                <p:cNvSpPr/>
                <p:nvPr/>
              </p:nvSpPr>
              <p:spPr bwMode="auto">
                <a:xfrm>
                  <a:off x="3967197" y="3886200"/>
                  <a:ext cx="457200" cy="304800"/>
                </a:xfrm>
                <a:prstGeom prst="cube">
                  <a:avLst/>
                </a:prstGeom>
                <a:gradFill flip="none" rotWithShape="1">
                  <a:gsLst>
                    <a:gs pos="0">
                      <a:schemeClr val="accent4">
                        <a:lumMod val="50000"/>
                        <a:lumOff val="50000"/>
                        <a:shade val="30000"/>
                        <a:satMod val="115000"/>
                      </a:schemeClr>
                    </a:gs>
                    <a:gs pos="50000">
                      <a:schemeClr val="accent4">
                        <a:lumMod val="50000"/>
                        <a:lumOff val="50000"/>
                        <a:shade val="67500"/>
                        <a:satMod val="115000"/>
                      </a:schemeClr>
                    </a:gs>
                    <a:gs pos="100000">
                      <a:schemeClr val="accent4">
                        <a:lumMod val="50000"/>
                        <a:lumOff val="50000"/>
                        <a:shade val="100000"/>
                        <a:satMod val="115000"/>
                      </a:schemeClr>
                    </a:gs>
                  </a:gsLst>
                  <a:lin ang="16200000" scaled="1"/>
                  <a:tileRect/>
                </a:gradFill>
                <a:ln w="9525" cap="flat" cmpd="sng" algn="ctr">
                  <a:solidFill>
                    <a:schemeClr val="accent6">
                      <a:lumMod val="90000"/>
                      <a:lumOff val="1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</a:endParaRPr>
                </a:p>
              </p:txBody>
            </p:sp>
            <p:sp>
              <p:nvSpPr>
                <p:cNvPr id="67" name="Cube 66"/>
                <p:cNvSpPr/>
                <p:nvPr/>
              </p:nvSpPr>
              <p:spPr bwMode="auto">
                <a:xfrm>
                  <a:off x="4343400" y="3886200"/>
                  <a:ext cx="457200" cy="304800"/>
                </a:xfrm>
                <a:prstGeom prst="cube">
                  <a:avLst/>
                </a:prstGeom>
                <a:gradFill flip="none" rotWithShape="1">
                  <a:gsLst>
                    <a:gs pos="0">
                      <a:srgbClr val="66FF66">
                        <a:shade val="30000"/>
                        <a:satMod val="115000"/>
                      </a:srgbClr>
                    </a:gs>
                    <a:gs pos="50000">
                      <a:srgbClr val="66FF66">
                        <a:shade val="67500"/>
                        <a:satMod val="115000"/>
                      </a:srgbClr>
                    </a:gs>
                    <a:gs pos="100000">
                      <a:srgbClr val="66FF66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ln w="9525" cap="flat" cmpd="sng" algn="ctr">
                  <a:solidFill>
                    <a:schemeClr val="bg1">
                      <a:lumMod val="1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</a:endParaRPr>
                </a:p>
              </p:txBody>
            </p:sp>
            <p:sp>
              <p:nvSpPr>
                <p:cNvPr id="68" name="TextBox 67"/>
                <p:cNvSpPr txBox="1"/>
                <p:nvPr/>
              </p:nvSpPr>
              <p:spPr>
                <a:xfrm>
                  <a:off x="4267200" y="3962400"/>
                  <a:ext cx="533400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000" b="1" dirty="0" err="1" smtClean="0"/>
                    <a:t>cmsd</a:t>
                  </a:r>
                  <a:endParaRPr lang="en-US" sz="1000" b="1" dirty="0"/>
                </a:p>
              </p:txBody>
            </p:sp>
            <p:sp>
              <p:nvSpPr>
                <p:cNvPr id="69" name="TextBox 68"/>
                <p:cNvSpPr txBox="1"/>
                <p:nvPr/>
              </p:nvSpPr>
              <p:spPr>
                <a:xfrm>
                  <a:off x="3886200" y="3962400"/>
                  <a:ext cx="542994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000" b="1" dirty="0" err="1" smtClean="0">
                      <a:solidFill>
                        <a:srgbClr val="FFFFFF"/>
                      </a:solidFill>
                    </a:rPr>
                    <a:t>xrootd</a:t>
                  </a:r>
                  <a:endParaRPr lang="en-US" sz="1000" b="1" dirty="0">
                    <a:solidFill>
                      <a:srgbClr val="FFFFFF"/>
                    </a:solidFill>
                  </a:endParaRPr>
                </a:p>
              </p:txBody>
            </p:sp>
          </p:grpSp>
          <p:sp>
            <p:nvSpPr>
              <p:cNvPr id="65" name="Flowchart: Magnetic Disk 64"/>
              <p:cNvSpPr/>
              <p:nvPr/>
            </p:nvSpPr>
            <p:spPr bwMode="auto">
              <a:xfrm>
                <a:off x="4229100" y="4267200"/>
                <a:ext cx="228600" cy="228600"/>
              </a:xfrm>
              <a:prstGeom prst="flowChartMagneticDisk">
                <a:avLst/>
              </a:prstGeom>
              <a:gradFill flip="none" rotWithShape="1">
                <a:gsLst>
                  <a:gs pos="0">
                    <a:srgbClr val="FFFA00">
                      <a:shade val="30000"/>
                      <a:satMod val="115000"/>
                    </a:srgbClr>
                  </a:gs>
                  <a:gs pos="50000">
                    <a:srgbClr val="FFFA00">
                      <a:shade val="67500"/>
                      <a:satMod val="115000"/>
                    </a:srgbClr>
                  </a:gs>
                  <a:gs pos="100000">
                    <a:srgbClr val="FFFA00">
                      <a:shade val="100000"/>
                      <a:satMod val="115000"/>
                    </a:srgbClr>
                  </a:gs>
                </a:gsLst>
                <a:lin ang="16200000" scaled="1"/>
                <a:tileRect/>
              </a:gradFill>
              <a:ln w="9525" cap="flat" cmpd="sng" algn="ctr">
                <a:solidFill>
                  <a:schemeClr val="bg1">
                    <a:lumMod val="1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</a:endParaRPr>
              </a:p>
            </p:txBody>
          </p:sp>
        </p:grpSp>
      </p:grpSp>
      <p:grpSp>
        <p:nvGrpSpPr>
          <p:cNvPr id="245" name="Group 105"/>
          <p:cNvGrpSpPr/>
          <p:nvPr/>
        </p:nvGrpSpPr>
        <p:grpSpPr>
          <a:xfrm>
            <a:off x="6096000" y="4979312"/>
            <a:ext cx="2057400" cy="1008221"/>
            <a:chOff x="762000" y="4953000"/>
            <a:chExt cx="2057400" cy="1008221"/>
          </a:xfrm>
        </p:grpSpPr>
        <p:sp>
          <p:nvSpPr>
            <p:cNvPr id="83" name="TextBox 82"/>
            <p:cNvSpPr txBox="1"/>
            <p:nvPr/>
          </p:nvSpPr>
          <p:spPr>
            <a:xfrm>
              <a:off x="1066800" y="5715000"/>
              <a:ext cx="30480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b="1" dirty="0" smtClean="0"/>
                <a:t>A</a:t>
              </a:r>
              <a:endParaRPr lang="en-US" sz="1000" b="1" dirty="0"/>
            </a:p>
          </p:txBody>
        </p:sp>
        <p:sp>
          <p:nvSpPr>
            <p:cNvPr id="84" name="TextBox 83"/>
            <p:cNvSpPr txBox="1"/>
            <p:nvPr/>
          </p:nvSpPr>
          <p:spPr>
            <a:xfrm>
              <a:off x="2209800" y="5715000"/>
              <a:ext cx="30480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b="1" dirty="0" smtClean="0"/>
                <a:t>B</a:t>
              </a:r>
              <a:endParaRPr lang="en-US" sz="1000" b="1" dirty="0"/>
            </a:p>
          </p:txBody>
        </p:sp>
        <p:sp>
          <p:nvSpPr>
            <p:cNvPr id="85" name="TextBox 84"/>
            <p:cNvSpPr txBox="1"/>
            <p:nvPr/>
          </p:nvSpPr>
          <p:spPr>
            <a:xfrm>
              <a:off x="1676400" y="5334000"/>
              <a:ext cx="30480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b="1" dirty="0" smtClean="0"/>
                <a:t>C</a:t>
              </a:r>
              <a:endParaRPr lang="en-US" sz="1000" b="1" dirty="0"/>
            </a:p>
          </p:txBody>
        </p:sp>
        <p:sp>
          <p:nvSpPr>
            <p:cNvPr id="87" name="TextBox 86"/>
            <p:cNvSpPr txBox="1"/>
            <p:nvPr/>
          </p:nvSpPr>
          <p:spPr>
            <a:xfrm>
              <a:off x="1887505" y="5334000"/>
              <a:ext cx="627095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b="1" dirty="0" smtClean="0"/>
                <a:t>/my/file</a:t>
              </a:r>
              <a:endParaRPr lang="en-US" sz="1000" b="1" dirty="0"/>
            </a:p>
          </p:txBody>
        </p:sp>
        <p:grpSp>
          <p:nvGrpSpPr>
            <p:cNvPr id="246" name="Group 35"/>
            <p:cNvGrpSpPr/>
            <p:nvPr/>
          </p:nvGrpSpPr>
          <p:grpSpPr>
            <a:xfrm>
              <a:off x="762000" y="5334000"/>
              <a:ext cx="914400" cy="609600"/>
              <a:chOff x="3886200" y="3886200"/>
              <a:chExt cx="914400" cy="609600"/>
            </a:xfrm>
          </p:grpSpPr>
          <p:grpSp>
            <p:nvGrpSpPr>
              <p:cNvPr id="247" name="Group 34"/>
              <p:cNvGrpSpPr/>
              <p:nvPr/>
            </p:nvGrpSpPr>
            <p:grpSpPr>
              <a:xfrm>
                <a:off x="3886200" y="3886200"/>
                <a:ext cx="914400" cy="322421"/>
                <a:chOff x="3886200" y="3886200"/>
                <a:chExt cx="914400" cy="322421"/>
              </a:xfrm>
            </p:grpSpPr>
            <p:sp>
              <p:nvSpPr>
                <p:cNvPr id="105" name="Cube 104"/>
                <p:cNvSpPr/>
                <p:nvPr/>
              </p:nvSpPr>
              <p:spPr bwMode="auto">
                <a:xfrm>
                  <a:off x="3967197" y="3886200"/>
                  <a:ext cx="457200" cy="304800"/>
                </a:xfrm>
                <a:prstGeom prst="cube">
                  <a:avLst/>
                </a:prstGeom>
                <a:gradFill flip="none" rotWithShape="1">
                  <a:gsLst>
                    <a:gs pos="0">
                      <a:schemeClr val="accent4">
                        <a:lumMod val="50000"/>
                        <a:lumOff val="50000"/>
                        <a:shade val="30000"/>
                        <a:satMod val="115000"/>
                      </a:schemeClr>
                    </a:gs>
                    <a:gs pos="50000">
                      <a:schemeClr val="accent4">
                        <a:lumMod val="50000"/>
                        <a:lumOff val="50000"/>
                        <a:shade val="67500"/>
                        <a:satMod val="115000"/>
                      </a:schemeClr>
                    </a:gs>
                    <a:gs pos="100000">
                      <a:schemeClr val="accent4">
                        <a:lumMod val="50000"/>
                        <a:lumOff val="50000"/>
                        <a:shade val="100000"/>
                        <a:satMod val="115000"/>
                      </a:schemeClr>
                    </a:gs>
                  </a:gsLst>
                  <a:lin ang="16200000" scaled="1"/>
                  <a:tileRect/>
                </a:gradFill>
                <a:ln w="9525" cap="flat" cmpd="sng" algn="ctr">
                  <a:solidFill>
                    <a:schemeClr val="accent6">
                      <a:lumMod val="90000"/>
                      <a:lumOff val="1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</a:endParaRPr>
                </a:p>
              </p:txBody>
            </p:sp>
            <p:sp>
              <p:nvSpPr>
                <p:cNvPr id="106" name="Cube 105"/>
                <p:cNvSpPr/>
                <p:nvPr/>
              </p:nvSpPr>
              <p:spPr bwMode="auto">
                <a:xfrm>
                  <a:off x="4343400" y="3886200"/>
                  <a:ext cx="457200" cy="304800"/>
                </a:xfrm>
                <a:prstGeom prst="cube">
                  <a:avLst/>
                </a:prstGeom>
                <a:gradFill flip="none" rotWithShape="1">
                  <a:gsLst>
                    <a:gs pos="0">
                      <a:srgbClr val="66FF66">
                        <a:shade val="30000"/>
                        <a:satMod val="115000"/>
                      </a:srgbClr>
                    </a:gs>
                    <a:gs pos="50000">
                      <a:srgbClr val="66FF66">
                        <a:shade val="67500"/>
                        <a:satMod val="115000"/>
                      </a:srgbClr>
                    </a:gs>
                    <a:gs pos="100000">
                      <a:srgbClr val="66FF66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ln w="9525" cap="flat" cmpd="sng" algn="ctr">
                  <a:solidFill>
                    <a:schemeClr val="bg1">
                      <a:lumMod val="1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</a:endParaRPr>
                </a:p>
              </p:txBody>
            </p:sp>
            <p:sp>
              <p:nvSpPr>
                <p:cNvPr id="107" name="TextBox 106"/>
                <p:cNvSpPr txBox="1"/>
                <p:nvPr/>
              </p:nvSpPr>
              <p:spPr>
                <a:xfrm>
                  <a:off x="4267200" y="3962400"/>
                  <a:ext cx="533400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000" b="1" dirty="0" err="1" smtClean="0"/>
                    <a:t>cmsd</a:t>
                  </a:r>
                  <a:endParaRPr lang="en-US" sz="1000" b="1" dirty="0"/>
                </a:p>
              </p:txBody>
            </p:sp>
            <p:sp>
              <p:nvSpPr>
                <p:cNvPr id="108" name="TextBox 107"/>
                <p:cNvSpPr txBox="1"/>
                <p:nvPr/>
              </p:nvSpPr>
              <p:spPr>
                <a:xfrm>
                  <a:off x="3886200" y="3962400"/>
                  <a:ext cx="542994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000" b="1" dirty="0" err="1" smtClean="0">
                      <a:solidFill>
                        <a:srgbClr val="FFFFFF"/>
                      </a:solidFill>
                    </a:rPr>
                    <a:t>xrootd</a:t>
                  </a:r>
                  <a:endParaRPr lang="en-US" sz="1000" b="1" dirty="0">
                    <a:solidFill>
                      <a:srgbClr val="FFFFFF"/>
                    </a:solidFill>
                  </a:endParaRPr>
                </a:p>
              </p:txBody>
            </p:sp>
          </p:grpSp>
          <p:sp>
            <p:nvSpPr>
              <p:cNvPr id="104" name="Flowchart: Magnetic Disk 103"/>
              <p:cNvSpPr/>
              <p:nvPr/>
            </p:nvSpPr>
            <p:spPr bwMode="auto">
              <a:xfrm>
                <a:off x="4229100" y="4267200"/>
                <a:ext cx="228600" cy="228600"/>
              </a:xfrm>
              <a:prstGeom prst="flowChartMagneticDisk">
                <a:avLst/>
              </a:prstGeom>
              <a:gradFill flip="none" rotWithShape="1">
                <a:gsLst>
                  <a:gs pos="0">
                    <a:srgbClr val="FFFA00">
                      <a:shade val="30000"/>
                      <a:satMod val="115000"/>
                    </a:srgbClr>
                  </a:gs>
                  <a:gs pos="50000">
                    <a:srgbClr val="FFFA00">
                      <a:shade val="67500"/>
                      <a:satMod val="115000"/>
                    </a:srgbClr>
                  </a:gs>
                  <a:gs pos="100000">
                    <a:srgbClr val="FFFA00">
                      <a:shade val="100000"/>
                      <a:satMod val="115000"/>
                    </a:srgbClr>
                  </a:gs>
                </a:gsLst>
                <a:lin ang="16200000" scaled="1"/>
                <a:tileRect/>
              </a:gradFill>
              <a:ln w="9525" cap="flat" cmpd="sng" algn="ctr">
                <a:solidFill>
                  <a:schemeClr val="bg1">
                    <a:lumMod val="1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</a:endParaRPr>
              </a:p>
            </p:txBody>
          </p:sp>
        </p:grpSp>
        <p:grpSp>
          <p:nvGrpSpPr>
            <p:cNvPr id="248" name="Group 36"/>
            <p:cNvGrpSpPr/>
            <p:nvPr/>
          </p:nvGrpSpPr>
          <p:grpSpPr>
            <a:xfrm>
              <a:off x="1905000" y="5334000"/>
              <a:ext cx="914400" cy="609600"/>
              <a:chOff x="3886200" y="3886200"/>
              <a:chExt cx="914400" cy="609600"/>
            </a:xfrm>
          </p:grpSpPr>
          <p:grpSp>
            <p:nvGrpSpPr>
              <p:cNvPr id="249" name="Group 37"/>
              <p:cNvGrpSpPr/>
              <p:nvPr/>
            </p:nvGrpSpPr>
            <p:grpSpPr>
              <a:xfrm>
                <a:off x="3886200" y="3886200"/>
                <a:ext cx="914400" cy="322421"/>
                <a:chOff x="3886200" y="3886200"/>
                <a:chExt cx="914400" cy="322421"/>
              </a:xfrm>
            </p:grpSpPr>
            <p:sp>
              <p:nvSpPr>
                <p:cNvPr id="99" name="Cube 98"/>
                <p:cNvSpPr/>
                <p:nvPr/>
              </p:nvSpPr>
              <p:spPr bwMode="auto">
                <a:xfrm>
                  <a:off x="3967197" y="3886200"/>
                  <a:ext cx="457200" cy="304800"/>
                </a:xfrm>
                <a:prstGeom prst="cube">
                  <a:avLst/>
                </a:prstGeom>
                <a:gradFill flip="none" rotWithShape="1">
                  <a:gsLst>
                    <a:gs pos="0">
                      <a:schemeClr val="accent4">
                        <a:lumMod val="50000"/>
                        <a:lumOff val="50000"/>
                        <a:shade val="30000"/>
                        <a:satMod val="115000"/>
                      </a:schemeClr>
                    </a:gs>
                    <a:gs pos="50000">
                      <a:schemeClr val="accent4">
                        <a:lumMod val="50000"/>
                        <a:lumOff val="50000"/>
                        <a:shade val="67500"/>
                        <a:satMod val="115000"/>
                      </a:schemeClr>
                    </a:gs>
                    <a:gs pos="100000">
                      <a:schemeClr val="accent4">
                        <a:lumMod val="50000"/>
                        <a:lumOff val="50000"/>
                        <a:shade val="100000"/>
                        <a:satMod val="115000"/>
                      </a:schemeClr>
                    </a:gs>
                  </a:gsLst>
                  <a:lin ang="16200000" scaled="1"/>
                  <a:tileRect/>
                </a:gradFill>
                <a:ln w="9525" cap="flat" cmpd="sng" algn="ctr">
                  <a:solidFill>
                    <a:schemeClr val="accent6">
                      <a:lumMod val="90000"/>
                      <a:lumOff val="1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</a:endParaRPr>
                </a:p>
              </p:txBody>
            </p:sp>
            <p:sp>
              <p:nvSpPr>
                <p:cNvPr id="100" name="Cube 99"/>
                <p:cNvSpPr/>
                <p:nvPr/>
              </p:nvSpPr>
              <p:spPr bwMode="auto">
                <a:xfrm>
                  <a:off x="4343400" y="3886200"/>
                  <a:ext cx="457200" cy="304800"/>
                </a:xfrm>
                <a:prstGeom prst="cube">
                  <a:avLst/>
                </a:prstGeom>
                <a:gradFill flip="none" rotWithShape="1">
                  <a:gsLst>
                    <a:gs pos="0">
                      <a:srgbClr val="66FF66">
                        <a:shade val="30000"/>
                        <a:satMod val="115000"/>
                      </a:srgbClr>
                    </a:gs>
                    <a:gs pos="50000">
                      <a:srgbClr val="66FF66">
                        <a:shade val="67500"/>
                        <a:satMod val="115000"/>
                      </a:srgbClr>
                    </a:gs>
                    <a:gs pos="100000">
                      <a:srgbClr val="66FF66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ln w="9525" cap="flat" cmpd="sng" algn="ctr">
                  <a:solidFill>
                    <a:schemeClr val="bg1">
                      <a:lumMod val="1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</a:endParaRPr>
                </a:p>
              </p:txBody>
            </p:sp>
            <p:sp>
              <p:nvSpPr>
                <p:cNvPr id="101" name="TextBox 100"/>
                <p:cNvSpPr txBox="1"/>
                <p:nvPr/>
              </p:nvSpPr>
              <p:spPr>
                <a:xfrm>
                  <a:off x="4267200" y="3962400"/>
                  <a:ext cx="533400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000" b="1" dirty="0" err="1" smtClean="0"/>
                    <a:t>cmsd</a:t>
                  </a:r>
                  <a:endParaRPr lang="en-US" sz="1000" b="1" dirty="0"/>
                </a:p>
              </p:txBody>
            </p:sp>
            <p:sp>
              <p:nvSpPr>
                <p:cNvPr id="102" name="TextBox 101"/>
                <p:cNvSpPr txBox="1"/>
                <p:nvPr/>
              </p:nvSpPr>
              <p:spPr>
                <a:xfrm>
                  <a:off x="3886200" y="3962400"/>
                  <a:ext cx="542994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000" b="1" dirty="0" err="1" smtClean="0">
                      <a:solidFill>
                        <a:srgbClr val="FFFFFF"/>
                      </a:solidFill>
                    </a:rPr>
                    <a:t>xrootd</a:t>
                  </a:r>
                  <a:endParaRPr lang="en-US" sz="1000" b="1" dirty="0">
                    <a:solidFill>
                      <a:srgbClr val="FFFFFF"/>
                    </a:solidFill>
                  </a:endParaRPr>
                </a:p>
              </p:txBody>
            </p:sp>
          </p:grpSp>
          <p:sp>
            <p:nvSpPr>
              <p:cNvPr id="98" name="Flowchart: Magnetic Disk 97"/>
              <p:cNvSpPr/>
              <p:nvPr/>
            </p:nvSpPr>
            <p:spPr bwMode="auto">
              <a:xfrm>
                <a:off x="4229100" y="4267200"/>
                <a:ext cx="228600" cy="228600"/>
              </a:xfrm>
              <a:prstGeom prst="flowChartMagneticDisk">
                <a:avLst/>
              </a:prstGeom>
              <a:gradFill flip="none" rotWithShape="1">
                <a:gsLst>
                  <a:gs pos="0">
                    <a:srgbClr val="FFFA00">
                      <a:shade val="30000"/>
                      <a:satMod val="115000"/>
                    </a:srgbClr>
                  </a:gs>
                  <a:gs pos="50000">
                    <a:srgbClr val="FFFA00">
                      <a:shade val="67500"/>
                      <a:satMod val="115000"/>
                    </a:srgbClr>
                  </a:gs>
                  <a:gs pos="100000">
                    <a:srgbClr val="FFFA00">
                      <a:shade val="100000"/>
                      <a:satMod val="115000"/>
                    </a:srgbClr>
                  </a:gs>
                </a:gsLst>
                <a:lin ang="16200000" scaled="1"/>
                <a:tileRect/>
              </a:gradFill>
              <a:ln w="9525" cap="flat" cmpd="sng" algn="ctr">
                <a:solidFill>
                  <a:schemeClr val="bg1">
                    <a:lumMod val="1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</a:endParaRPr>
              </a:p>
            </p:txBody>
          </p:sp>
        </p:grpSp>
        <p:grpSp>
          <p:nvGrpSpPr>
            <p:cNvPr id="250" name="Group 43"/>
            <p:cNvGrpSpPr/>
            <p:nvPr/>
          </p:nvGrpSpPr>
          <p:grpSpPr>
            <a:xfrm>
              <a:off x="1371600" y="4953000"/>
              <a:ext cx="914400" cy="609600"/>
              <a:chOff x="3886200" y="3886200"/>
              <a:chExt cx="914400" cy="609600"/>
            </a:xfrm>
          </p:grpSpPr>
          <p:grpSp>
            <p:nvGrpSpPr>
              <p:cNvPr id="251" name="Group 44"/>
              <p:cNvGrpSpPr/>
              <p:nvPr/>
            </p:nvGrpSpPr>
            <p:grpSpPr>
              <a:xfrm>
                <a:off x="3886200" y="3886200"/>
                <a:ext cx="914400" cy="322421"/>
                <a:chOff x="3886200" y="3886200"/>
                <a:chExt cx="914400" cy="322421"/>
              </a:xfrm>
            </p:grpSpPr>
            <p:sp>
              <p:nvSpPr>
                <p:cNvPr id="93" name="Cube 92"/>
                <p:cNvSpPr/>
                <p:nvPr/>
              </p:nvSpPr>
              <p:spPr bwMode="auto">
                <a:xfrm>
                  <a:off x="3967197" y="3886200"/>
                  <a:ext cx="457200" cy="304800"/>
                </a:xfrm>
                <a:prstGeom prst="cube">
                  <a:avLst/>
                </a:prstGeom>
                <a:gradFill flip="none" rotWithShape="1">
                  <a:gsLst>
                    <a:gs pos="0">
                      <a:schemeClr val="accent4">
                        <a:lumMod val="50000"/>
                        <a:lumOff val="50000"/>
                        <a:shade val="30000"/>
                        <a:satMod val="115000"/>
                      </a:schemeClr>
                    </a:gs>
                    <a:gs pos="50000">
                      <a:schemeClr val="accent4">
                        <a:lumMod val="50000"/>
                        <a:lumOff val="50000"/>
                        <a:shade val="67500"/>
                        <a:satMod val="115000"/>
                      </a:schemeClr>
                    </a:gs>
                    <a:gs pos="100000">
                      <a:schemeClr val="accent4">
                        <a:lumMod val="50000"/>
                        <a:lumOff val="50000"/>
                        <a:shade val="100000"/>
                        <a:satMod val="115000"/>
                      </a:schemeClr>
                    </a:gs>
                  </a:gsLst>
                  <a:lin ang="16200000" scaled="1"/>
                  <a:tileRect/>
                </a:gradFill>
                <a:ln w="9525" cap="flat" cmpd="sng" algn="ctr">
                  <a:solidFill>
                    <a:schemeClr val="accent6">
                      <a:lumMod val="90000"/>
                      <a:lumOff val="1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</a:endParaRPr>
                </a:p>
              </p:txBody>
            </p:sp>
            <p:sp>
              <p:nvSpPr>
                <p:cNvPr id="94" name="Cube 93"/>
                <p:cNvSpPr/>
                <p:nvPr/>
              </p:nvSpPr>
              <p:spPr bwMode="auto">
                <a:xfrm>
                  <a:off x="4343400" y="3886200"/>
                  <a:ext cx="457200" cy="304800"/>
                </a:xfrm>
                <a:prstGeom prst="cube">
                  <a:avLst/>
                </a:prstGeom>
                <a:gradFill flip="none" rotWithShape="1">
                  <a:gsLst>
                    <a:gs pos="0">
                      <a:srgbClr val="66FF66">
                        <a:shade val="30000"/>
                        <a:satMod val="115000"/>
                      </a:srgbClr>
                    </a:gs>
                    <a:gs pos="50000">
                      <a:srgbClr val="66FF66">
                        <a:shade val="67500"/>
                        <a:satMod val="115000"/>
                      </a:srgbClr>
                    </a:gs>
                    <a:gs pos="100000">
                      <a:srgbClr val="66FF66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ln w="9525" cap="flat" cmpd="sng" algn="ctr">
                  <a:solidFill>
                    <a:schemeClr val="bg1">
                      <a:lumMod val="1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</a:endParaRPr>
                </a:p>
              </p:txBody>
            </p:sp>
            <p:sp>
              <p:nvSpPr>
                <p:cNvPr id="95" name="TextBox 94"/>
                <p:cNvSpPr txBox="1"/>
                <p:nvPr/>
              </p:nvSpPr>
              <p:spPr>
                <a:xfrm>
                  <a:off x="4267200" y="3962400"/>
                  <a:ext cx="533400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000" b="1" dirty="0" err="1" smtClean="0"/>
                    <a:t>cmsd</a:t>
                  </a:r>
                  <a:endParaRPr lang="en-US" sz="1000" b="1" dirty="0"/>
                </a:p>
              </p:txBody>
            </p:sp>
            <p:sp>
              <p:nvSpPr>
                <p:cNvPr id="96" name="TextBox 95"/>
                <p:cNvSpPr txBox="1"/>
                <p:nvPr/>
              </p:nvSpPr>
              <p:spPr>
                <a:xfrm>
                  <a:off x="3886200" y="3962400"/>
                  <a:ext cx="542994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000" b="1" dirty="0" err="1" smtClean="0">
                      <a:solidFill>
                        <a:srgbClr val="FFFFFF"/>
                      </a:solidFill>
                    </a:rPr>
                    <a:t>xrootd</a:t>
                  </a:r>
                  <a:endParaRPr lang="en-US" sz="1000" b="1" dirty="0">
                    <a:solidFill>
                      <a:srgbClr val="FFFFFF"/>
                    </a:solidFill>
                  </a:endParaRPr>
                </a:p>
              </p:txBody>
            </p:sp>
          </p:grpSp>
          <p:sp>
            <p:nvSpPr>
              <p:cNvPr id="92" name="Flowchart: Magnetic Disk 91"/>
              <p:cNvSpPr/>
              <p:nvPr/>
            </p:nvSpPr>
            <p:spPr bwMode="auto">
              <a:xfrm>
                <a:off x="4229100" y="4267200"/>
                <a:ext cx="228600" cy="228600"/>
              </a:xfrm>
              <a:prstGeom prst="flowChartMagneticDisk">
                <a:avLst/>
              </a:prstGeom>
              <a:gradFill flip="none" rotWithShape="1">
                <a:gsLst>
                  <a:gs pos="0">
                    <a:srgbClr val="FFFA00">
                      <a:shade val="30000"/>
                      <a:satMod val="115000"/>
                    </a:srgbClr>
                  </a:gs>
                  <a:gs pos="50000">
                    <a:srgbClr val="FFFA00">
                      <a:shade val="67500"/>
                      <a:satMod val="115000"/>
                    </a:srgbClr>
                  </a:gs>
                  <a:gs pos="100000">
                    <a:srgbClr val="FFFA00">
                      <a:shade val="100000"/>
                      <a:satMod val="115000"/>
                    </a:srgbClr>
                  </a:gs>
                </a:gsLst>
                <a:lin ang="16200000" scaled="1"/>
                <a:tileRect/>
              </a:gradFill>
              <a:ln w="9525" cap="flat" cmpd="sng" algn="ctr">
                <a:solidFill>
                  <a:schemeClr val="bg1">
                    <a:lumMod val="1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</a:endParaRPr>
              </a:p>
            </p:txBody>
          </p:sp>
        </p:grpSp>
      </p:grpSp>
      <p:sp>
        <p:nvSpPr>
          <p:cNvPr id="109" name="TextBox 108"/>
          <p:cNvSpPr txBox="1"/>
          <p:nvPr/>
        </p:nvSpPr>
        <p:spPr>
          <a:xfrm>
            <a:off x="1600200" y="5893712"/>
            <a:ext cx="44435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ANL</a:t>
            </a:r>
            <a:endParaRPr lang="en-US" sz="12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0" name="TextBox 109"/>
          <p:cNvSpPr txBox="1"/>
          <p:nvPr/>
        </p:nvSpPr>
        <p:spPr>
          <a:xfrm>
            <a:off x="4267200" y="5893712"/>
            <a:ext cx="49545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SLAC</a:t>
            </a:r>
            <a:endParaRPr lang="en-US" sz="12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1" name="TextBox 110"/>
          <p:cNvSpPr txBox="1"/>
          <p:nvPr/>
        </p:nvSpPr>
        <p:spPr>
          <a:xfrm>
            <a:off x="6960199" y="5893712"/>
            <a:ext cx="44345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UTA</a:t>
            </a:r>
            <a:endParaRPr lang="en-US" sz="12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252" name="Group 52"/>
          <p:cNvGrpSpPr/>
          <p:nvPr/>
        </p:nvGrpSpPr>
        <p:grpSpPr>
          <a:xfrm>
            <a:off x="3962400" y="4580691"/>
            <a:ext cx="914400" cy="322421"/>
            <a:chOff x="3886200" y="3886200"/>
            <a:chExt cx="914400" cy="322421"/>
          </a:xfrm>
        </p:grpSpPr>
        <p:sp>
          <p:nvSpPr>
            <p:cNvPr id="113" name="Cube 112"/>
            <p:cNvSpPr/>
            <p:nvPr/>
          </p:nvSpPr>
          <p:spPr bwMode="auto">
            <a:xfrm>
              <a:off x="3967197" y="3886200"/>
              <a:ext cx="457200" cy="304800"/>
            </a:xfrm>
            <a:prstGeom prst="cube">
              <a:avLst/>
            </a:prstGeom>
            <a:gradFill flip="none" rotWithShape="1">
              <a:gsLst>
                <a:gs pos="0">
                  <a:schemeClr val="accent4">
                    <a:lumMod val="50000"/>
                    <a:lumOff val="50000"/>
                    <a:shade val="30000"/>
                    <a:satMod val="115000"/>
                  </a:schemeClr>
                </a:gs>
                <a:gs pos="50000">
                  <a:schemeClr val="accent4">
                    <a:lumMod val="50000"/>
                    <a:lumOff val="50000"/>
                    <a:shade val="67500"/>
                    <a:satMod val="115000"/>
                  </a:schemeClr>
                </a:gs>
                <a:gs pos="100000">
                  <a:schemeClr val="accent4">
                    <a:lumMod val="50000"/>
                    <a:lumOff val="50000"/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  <a:ln w="9525" cap="flat" cmpd="sng" algn="ctr">
              <a:solidFill>
                <a:schemeClr val="accent6">
                  <a:lumMod val="90000"/>
                  <a:lumOff val="1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14" name="Cube 113"/>
            <p:cNvSpPr/>
            <p:nvPr/>
          </p:nvSpPr>
          <p:spPr bwMode="auto">
            <a:xfrm>
              <a:off x="4343400" y="3886200"/>
              <a:ext cx="457200" cy="304800"/>
            </a:xfrm>
            <a:prstGeom prst="cube">
              <a:avLst/>
            </a:prstGeom>
            <a:gradFill flip="none" rotWithShape="1">
              <a:gsLst>
                <a:gs pos="0">
                  <a:srgbClr val="66FF66">
                    <a:shade val="30000"/>
                    <a:satMod val="115000"/>
                  </a:srgbClr>
                </a:gs>
                <a:gs pos="50000">
                  <a:srgbClr val="66FF66">
                    <a:shade val="67500"/>
                    <a:satMod val="115000"/>
                  </a:srgbClr>
                </a:gs>
                <a:gs pos="100000">
                  <a:srgbClr val="66FF66">
                    <a:shade val="100000"/>
                    <a:satMod val="115000"/>
                  </a:srgbClr>
                </a:gs>
              </a:gsLst>
              <a:lin ang="16200000" scaled="1"/>
              <a:tileRect/>
            </a:gradFill>
            <a:ln w="9525" cap="flat" cmpd="sng" algn="ctr">
              <a:solidFill>
                <a:schemeClr val="bg1">
                  <a:lumMod val="1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15" name="TextBox 114"/>
            <p:cNvSpPr txBox="1"/>
            <p:nvPr/>
          </p:nvSpPr>
          <p:spPr>
            <a:xfrm>
              <a:off x="4267200" y="3962400"/>
              <a:ext cx="53340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b="1" dirty="0" err="1" smtClean="0"/>
                <a:t>cmsd</a:t>
              </a:r>
              <a:endParaRPr lang="en-US" sz="1000" b="1" dirty="0"/>
            </a:p>
          </p:txBody>
        </p:sp>
        <p:sp>
          <p:nvSpPr>
            <p:cNvPr id="116" name="TextBox 115"/>
            <p:cNvSpPr txBox="1"/>
            <p:nvPr/>
          </p:nvSpPr>
          <p:spPr>
            <a:xfrm>
              <a:off x="3886200" y="3962400"/>
              <a:ext cx="542994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b="1" dirty="0" err="1" smtClean="0">
                  <a:solidFill>
                    <a:srgbClr val="FFFFFF"/>
                  </a:solidFill>
                </a:rPr>
                <a:t>xrootd</a:t>
              </a:r>
              <a:endParaRPr lang="en-US" sz="1000" b="1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253" name="Group 52"/>
          <p:cNvGrpSpPr/>
          <p:nvPr/>
        </p:nvGrpSpPr>
        <p:grpSpPr>
          <a:xfrm>
            <a:off x="6629400" y="4580691"/>
            <a:ext cx="914400" cy="322421"/>
            <a:chOff x="3886200" y="3886200"/>
            <a:chExt cx="914400" cy="322421"/>
          </a:xfrm>
        </p:grpSpPr>
        <p:sp>
          <p:nvSpPr>
            <p:cNvPr id="128" name="Cube 127"/>
            <p:cNvSpPr/>
            <p:nvPr/>
          </p:nvSpPr>
          <p:spPr bwMode="auto">
            <a:xfrm>
              <a:off x="3967197" y="3886200"/>
              <a:ext cx="457200" cy="304800"/>
            </a:xfrm>
            <a:prstGeom prst="cube">
              <a:avLst/>
            </a:prstGeom>
            <a:gradFill flip="none" rotWithShape="1">
              <a:gsLst>
                <a:gs pos="0">
                  <a:schemeClr val="accent4">
                    <a:lumMod val="50000"/>
                    <a:lumOff val="50000"/>
                    <a:shade val="30000"/>
                    <a:satMod val="115000"/>
                  </a:schemeClr>
                </a:gs>
                <a:gs pos="50000">
                  <a:schemeClr val="accent4">
                    <a:lumMod val="50000"/>
                    <a:lumOff val="50000"/>
                    <a:shade val="67500"/>
                    <a:satMod val="115000"/>
                  </a:schemeClr>
                </a:gs>
                <a:gs pos="100000">
                  <a:schemeClr val="accent4">
                    <a:lumMod val="50000"/>
                    <a:lumOff val="50000"/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  <a:ln w="9525" cap="flat" cmpd="sng" algn="ctr">
              <a:solidFill>
                <a:schemeClr val="accent6">
                  <a:lumMod val="90000"/>
                  <a:lumOff val="1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29" name="Cube 128"/>
            <p:cNvSpPr/>
            <p:nvPr/>
          </p:nvSpPr>
          <p:spPr bwMode="auto">
            <a:xfrm>
              <a:off x="4343400" y="3886200"/>
              <a:ext cx="457200" cy="304800"/>
            </a:xfrm>
            <a:prstGeom prst="cube">
              <a:avLst/>
            </a:prstGeom>
            <a:gradFill flip="none" rotWithShape="1">
              <a:gsLst>
                <a:gs pos="0">
                  <a:srgbClr val="66FF66">
                    <a:shade val="30000"/>
                    <a:satMod val="115000"/>
                  </a:srgbClr>
                </a:gs>
                <a:gs pos="50000">
                  <a:srgbClr val="66FF66">
                    <a:shade val="67500"/>
                    <a:satMod val="115000"/>
                  </a:srgbClr>
                </a:gs>
                <a:gs pos="100000">
                  <a:srgbClr val="66FF66">
                    <a:shade val="100000"/>
                    <a:satMod val="115000"/>
                  </a:srgbClr>
                </a:gs>
              </a:gsLst>
              <a:lin ang="16200000" scaled="1"/>
              <a:tileRect/>
            </a:gradFill>
            <a:ln w="9525" cap="flat" cmpd="sng" algn="ctr">
              <a:solidFill>
                <a:schemeClr val="bg1">
                  <a:lumMod val="1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30" name="TextBox 129"/>
            <p:cNvSpPr txBox="1"/>
            <p:nvPr/>
          </p:nvSpPr>
          <p:spPr>
            <a:xfrm>
              <a:off x="4267200" y="3962400"/>
              <a:ext cx="53340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b="1" dirty="0" err="1" smtClean="0"/>
                <a:t>cmsd</a:t>
              </a:r>
              <a:endParaRPr lang="en-US" sz="1000" b="1" dirty="0"/>
            </a:p>
          </p:txBody>
        </p:sp>
        <p:sp>
          <p:nvSpPr>
            <p:cNvPr id="131" name="TextBox 130"/>
            <p:cNvSpPr txBox="1"/>
            <p:nvPr/>
          </p:nvSpPr>
          <p:spPr>
            <a:xfrm>
              <a:off x="3886200" y="3962400"/>
              <a:ext cx="542994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b="1" dirty="0" err="1" smtClean="0">
                  <a:solidFill>
                    <a:srgbClr val="FFFFFF"/>
                  </a:solidFill>
                </a:rPr>
                <a:t>xrootd</a:t>
              </a:r>
              <a:endParaRPr lang="en-US" sz="1000" b="1" dirty="0">
                <a:solidFill>
                  <a:srgbClr val="FFFFFF"/>
                </a:solidFill>
              </a:endParaRPr>
            </a:p>
          </p:txBody>
        </p:sp>
      </p:grpSp>
      <p:sp>
        <p:nvSpPr>
          <p:cNvPr id="132" name="TextBox 131"/>
          <p:cNvSpPr txBox="1"/>
          <p:nvPr/>
        </p:nvSpPr>
        <p:spPr>
          <a:xfrm>
            <a:off x="2133600" y="4522112"/>
            <a:ext cx="119616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i="1" dirty="0" smtClean="0"/>
              <a:t>Manager</a:t>
            </a:r>
          </a:p>
          <a:p>
            <a:pPr algn="ctr"/>
            <a:r>
              <a:rPr lang="en-US" sz="800" b="1" i="1" dirty="0" smtClean="0"/>
              <a:t>(a.k.a. Local Redirector)</a:t>
            </a:r>
            <a:endParaRPr lang="en-US" sz="800" b="1" i="1" dirty="0"/>
          </a:p>
        </p:txBody>
      </p:sp>
      <p:sp>
        <p:nvSpPr>
          <p:cNvPr id="133" name="TextBox 132"/>
          <p:cNvSpPr txBox="1"/>
          <p:nvPr/>
        </p:nvSpPr>
        <p:spPr>
          <a:xfrm>
            <a:off x="4800600" y="4522112"/>
            <a:ext cx="119616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i="1" dirty="0" smtClean="0"/>
              <a:t>Manager</a:t>
            </a:r>
          </a:p>
          <a:p>
            <a:pPr algn="ctr"/>
            <a:r>
              <a:rPr lang="en-US" sz="800" b="1" i="1" dirty="0" smtClean="0"/>
              <a:t>(a.k.a. Local Redirector)</a:t>
            </a:r>
            <a:endParaRPr lang="en-US" sz="800" b="1" i="1" dirty="0"/>
          </a:p>
        </p:txBody>
      </p:sp>
      <p:sp>
        <p:nvSpPr>
          <p:cNvPr id="134" name="TextBox 133"/>
          <p:cNvSpPr txBox="1"/>
          <p:nvPr/>
        </p:nvSpPr>
        <p:spPr>
          <a:xfrm>
            <a:off x="7467600" y="4522112"/>
            <a:ext cx="119616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i="1" dirty="0" smtClean="0"/>
              <a:t>Manager</a:t>
            </a:r>
          </a:p>
          <a:p>
            <a:pPr algn="ctr"/>
            <a:r>
              <a:rPr lang="en-US" sz="800" b="1" i="1" dirty="0" smtClean="0"/>
              <a:t>(a.k.a. Local Redirector)</a:t>
            </a:r>
            <a:endParaRPr lang="en-US" sz="800" b="1" i="1" dirty="0"/>
          </a:p>
        </p:txBody>
      </p:sp>
      <p:grpSp>
        <p:nvGrpSpPr>
          <p:cNvPr id="254" name="Group 52"/>
          <p:cNvGrpSpPr/>
          <p:nvPr/>
        </p:nvGrpSpPr>
        <p:grpSpPr>
          <a:xfrm>
            <a:off x="1295400" y="4580691"/>
            <a:ext cx="914400" cy="322421"/>
            <a:chOff x="3886200" y="3886200"/>
            <a:chExt cx="914400" cy="322421"/>
          </a:xfrm>
        </p:grpSpPr>
        <p:sp>
          <p:nvSpPr>
            <p:cNvPr id="136" name="Cube 135"/>
            <p:cNvSpPr/>
            <p:nvPr/>
          </p:nvSpPr>
          <p:spPr bwMode="auto">
            <a:xfrm>
              <a:off x="3967197" y="3886200"/>
              <a:ext cx="457200" cy="304800"/>
            </a:xfrm>
            <a:prstGeom prst="cube">
              <a:avLst/>
            </a:prstGeom>
            <a:gradFill flip="none" rotWithShape="1">
              <a:gsLst>
                <a:gs pos="0">
                  <a:schemeClr val="accent4">
                    <a:lumMod val="50000"/>
                    <a:lumOff val="50000"/>
                    <a:shade val="30000"/>
                    <a:satMod val="115000"/>
                  </a:schemeClr>
                </a:gs>
                <a:gs pos="50000">
                  <a:schemeClr val="accent4">
                    <a:lumMod val="50000"/>
                    <a:lumOff val="50000"/>
                    <a:shade val="67500"/>
                    <a:satMod val="115000"/>
                  </a:schemeClr>
                </a:gs>
                <a:gs pos="100000">
                  <a:schemeClr val="accent4">
                    <a:lumMod val="50000"/>
                    <a:lumOff val="50000"/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  <a:ln w="9525" cap="flat" cmpd="sng" algn="ctr">
              <a:solidFill>
                <a:schemeClr val="accent6">
                  <a:lumMod val="90000"/>
                  <a:lumOff val="1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37" name="Cube 136"/>
            <p:cNvSpPr/>
            <p:nvPr/>
          </p:nvSpPr>
          <p:spPr bwMode="auto">
            <a:xfrm>
              <a:off x="4343400" y="3886200"/>
              <a:ext cx="457200" cy="304800"/>
            </a:xfrm>
            <a:prstGeom prst="cube">
              <a:avLst/>
            </a:prstGeom>
            <a:gradFill flip="none" rotWithShape="1">
              <a:gsLst>
                <a:gs pos="0">
                  <a:srgbClr val="66FF66">
                    <a:shade val="30000"/>
                    <a:satMod val="115000"/>
                  </a:srgbClr>
                </a:gs>
                <a:gs pos="50000">
                  <a:srgbClr val="66FF66">
                    <a:shade val="67500"/>
                    <a:satMod val="115000"/>
                  </a:srgbClr>
                </a:gs>
                <a:gs pos="100000">
                  <a:srgbClr val="66FF66">
                    <a:shade val="100000"/>
                    <a:satMod val="115000"/>
                  </a:srgbClr>
                </a:gs>
              </a:gsLst>
              <a:lin ang="16200000" scaled="1"/>
              <a:tileRect/>
            </a:gradFill>
            <a:ln w="9525" cap="flat" cmpd="sng" algn="ctr">
              <a:solidFill>
                <a:schemeClr val="bg1">
                  <a:lumMod val="1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38" name="TextBox 137"/>
            <p:cNvSpPr txBox="1"/>
            <p:nvPr/>
          </p:nvSpPr>
          <p:spPr>
            <a:xfrm>
              <a:off x="4267200" y="3962400"/>
              <a:ext cx="53340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b="1" dirty="0" err="1" smtClean="0"/>
                <a:t>cmsd</a:t>
              </a:r>
              <a:endParaRPr lang="en-US" sz="1000" b="1" dirty="0"/>
            </a:p>
          </p:txBody>
        </p:sp>
        <p:sp>
          <p:nvSpPr>
            <p:cNvPr id="139" name="TextBox 138"/>
            <p:cNvSpPr txBox="1"/>
            <p:nvPr/>
          </p:nvSpPr>
          <p:spPr>
            <a:xfrm>
              <a:off x="3886200" y="3962400"/>
              <a:ext cx="542994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b="1" dirty="0" err="1" smtClean="0">
                  <a:solidFill>
                    <a:srgbClr val="FFFFFF"/>
                  </a:solidFill>
                </a:rPr>
                <a:t>xrootd</a:t>
              </a:r>
              <a:endParaRPr lang="en-US" sz="1000" b="1" dirty="0">
                <a:solidFill>
                  <a:srgbClr val="FFFFFF"/>
                </a:solidFill>
              </a:endParaRPr>
            </a:p>
          </p:txBody>
        </p:sp>
      </p:grpSp>
      <p:sp>
        <p:nvSpPr>
          <p:cNvPr id="140" name="TextBox 139"/>
          <p:cNvSpPr txBox="1"/>
          <p:nvPr/>
        </p:nvSpPr>
        <p:spPr>
          <a:xfrm>
            <a:off x="3944905" y="5715000"/>
            <a:ext cx="62709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 smtClean="0"/>
              <a:t>/my/file</a:t>
            </a:r>
            <a:endParaRPr lang="en-US" sz="1000" b="1" dirty="0"/>
          </a:p>
        </p:txBody>
      </p:sp>
      <p:sp>
        <p:nvSpPr>
          <p:cNvPr id="145" name="Rectangle 144"/>
          <p:cNvSpPr/>
          <p:nvPr/>
        </p:nvSpPr>
        <p:spPr bwMode="auto">
          <a:xfrm>
            <a:off x="6248400" y="3581400"/>
            <a:ext cx="1143000" cy="457200"/>
          </a:xfrm>
          <a:prstGeom prst="rect">
            <a:avLst/>
          </a:prstGeom>
          <a:noFill/>
          <a:ln w="19050" cap="flat" cmpd="sng" algn="ctr">
            <a:solidFill>
              <a:schemeClr val="bg1">
                <a:lumMod val="25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</a:endParaRPr>
          </a:p>
        </p:txBody>
      </p:sp>
      <p:grpSp>
        <p:nvGrpSpPr>
          <p:cNvPr id="255" name="Group 52"/>
          <p:cNvGrpSpPr/>
          <p:nvPr/>
        </p:nvGrpSpPr>
        <p:grpSpPr>
          <a:xfrm>
            <a:off x="6324600" y="3657600"/>
            <a:ext cx="914400" cy="322421"/>
            <a:chOff x="3886200" y="3886200"/>
            <a:chExt cx="914400" cy="322421"/>
          </a:xfrm>
        </p:grpSpPr>
        <p:sp>
          <p:nvSpPr>
            <p:cNvPr id="147" name="Cube 146"/>
            <p:cNvSpPr/>
            <p:nvPr/>
          </p:nvSpPr>
          <p:spPr bwMode="auto">
            <a:xfrm>
              <a:off x="3967197" y="3886200"/>
              <a:ext cx="457200" cy="304800"/>
            </a:xfrm>
            <a:prstGeom prst="cube">
              <a:avLst/>
            </a:prstGeom>
            <a:gradFill flip="none" rotWithShape="1">
              <a:gsLst>
                <a:gs pos="0">
                  <a:schemeClr val="accent4">
                    <a:lumMod val="50000"/>
                    <a:lumOff val="50000"/>
                    <a:shade val="30000"/>
                    <a:satMod val="115000"/>
                  </a:schemeClr>
                </a:gs>
                <a:gs pos="50000">
                  <a:schemeClr val="accent4">
                    <a:lumMod val="50000"/>
                    <a:lumOff val="50000"/>
                    <a:shade val="67500"/>
                    <a:satMod val="115000"/>
                  </a:schemeClr>
                </a:gs>
                <a:gs pos="100000">
                  <a:schemeClr val="accent4">
                    <a:lumMod val="50000"/>
                    <a:lumOff val="50000"/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  <a:ln w="9525" cap="flat" cmpd="sng" algn="ctr">
              <a:solidFill>
                <a:schemeClr val="accent6">
                  <a:lumMod val="90000"/>
                  <a:lumOff val="1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48" name="Cube 147"/>
            <p:cNvSpPr/>
            <p:nvPr/>
          </p:nvSpPr>
          <p:spPr bwMode="auto">
            <a:xfrm>
              <a:off x="4343400" y="3886200"/>
              <a:ext cx="457200" cy="304800"/>
            </a:xfrm>
            <a:prstGeom prst="cube">
              <a:avLst/>
            </a:prstGeom>
            <a:gradFill flip="none" rotWithShape="1">
              <a:gsLst>
                <a:gs pos="0">
                  <a:srgbClr val="66FF66">
                    <a:shade val="30000"/>
                    <a:satMod val="115000"/>
                  </a:srgbClr>
                </a:gs>
                <a:gs pos="50000">
                  <a:srgbClr val="66FF66">
                    <a:shade val="67500"/>
                    <a:satMod val="115000"/>
                  </a:srgbClr>
                </a:gs>
                <a:gs pos="100000">
                  <a:srgbClr val="66FF66">
                    <a:shade val="100000"/>
                    <a:satMod val="115000"/>
                  </a:srgbClr>
                </a:gs>
              </a:gsLst>
              <a:lin ang="16200000" scaled="1"/>
              <a:tileRect/>
            </a:gradFill>
            <a:ln w="9525" cap="flat" cmpd="sng" algn="ctr">
              <a:solidFill>
                <a:schemeClr val="bg1">
                  <a:lumMod val="1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49" name="TextBox 148"/>
            <p:cNvSpPr txBox="1"/>
            <p:nvPr/>
          </p:nvSpPr>
          <p:spPr>
            <a:xfrm>
              <a:off x="4267200" y="3962400"/>
              <a:ext cx="53340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b="1" dirty="0" err="1" smtClean="0"/>
                <a:t>cmsd</a:t>
              </a:r>
              <a:endParaRPr lang="en-US" sz="1000" b="1" dirty="0"/>
            </a:p>
          </p:txBody>
        </p:sp>
        <p:sp>
          <p:nvSpPr>
            <p:cNvPr id="150" name="TextBox 149"/>
            <p:cNvSpPr txBox="1"/>
            <p:nvPr/>
          </p:nvSpPr>
          <p:spPr>
            <a:xfrm>
              <a:off x="3886200" y="3962400"/>
              <a:ext cx="542994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b="1" dirty="0" err="1" smtClean="0">
                  <a:solidFill>
                    <a:srgbClr val="FFFFFF"/>
                  </a:solidFill>
                </a:rPr>
                <a:t>xrootd</a:t>
              </a:r>
              <a:endParaRPr lang="en-US" sz="1000" b="1" dirty="0">
                <a:solidFill>
                  <a:srgbClr val="FFFFFF"/>
                </a:solidFill>
              </a:endParaRPr>
            </a:p>
          </p:txBody>
        </p:sp>
      </p:grpSp>
      <p:sp>
        <p:nvSpPr>
          <p:cNvPr id="151" name="TextBox 150"/>
          <p:cNvSpPr txBox="1"/>
          <p:nvPr/>
        </p:nvSpPr>
        <p:spPr>
          <a:xfrm>
            <a:off x="7327344" y="3607713"/>
            <a:ext cx="132427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i="1" dirty="0" smtClean="0"/>
              <a:t>Meta-Manager</a:t>
            </a:r>
          </a:p>
          <a:p>
            <a:pPr algn="ctr"/>
            <a:r>
              <a:rPr lang="en-US" sz="800" b="1" i="1" dirty="0" smtClean="0"/>
              <a:t>(a.k.a. Global Redirector)</a:t>
            </a:r>
            <a:endParaRPr lang="en-US" sz="800" b="1" i="1" dirty="0"/>
          </a:p>
        </p:txBody>
      </p:sp>
      <p:cxnSp>
        <p:nvCxnSpPr>
          <p:cNvPr id="158" name="Elbow Connector 157"/>
          <p:cNvCxnSpPr/>
          <p:nvPr/>
        </p:nvCxnSpPr>
        <p:spPr bwMode="auto">
          <a:xfrm>
            <a:off x="6477000" y="5334000"/>
            <a:ext cx="914400" cy="914400"/>
          </a:xfrm>
          <a:prstGeom prst="bentConnector3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60" name="Elbow Connector 159"/>
          <p:cNvCxnSpPr/>
          <p:nvPr/>
        </p:nvCxnSpPr>
        <p:spPr bwMode="auto">
          <a:xfrm>
            <a:off x="6400800" y="5334000"/>
            <a:ext cx="914400" cy="914400"/>
          </a:xfrm>
          <a:prstGeom prst="bentConnector3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77" name="Elbow Connector 176"/>
          <p:cNvCxnSpPr/>
          <p:nvPr/>
        </p:nvCxnSpPr>
        <p:spPr bwMode="auto">
          <a:xfrm>
            <a:off x="6400800" y="5334000"/>
            <a:ext cx="914400" cy="914400"/>
          </a:xfrm>
          <a:prstGeom prst="bentConnector3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37" name="TextBox 236"/>
          <p:cNvSpPr txBox="1"/>
          <p:nvPr/>
        </p:nvSpPr>
        <p:spPr>
          <a:xfrm>
            <a:off x="869423" y="3657600"/>
            <a:ext cx="7307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/>
              <a:t>Client</a:t>
            </a:r>
            <a:endParaRPr lang="en-US" b="1" i="1" dirty="0"/>
          </a:p>
        </p:txBody>
      </p:sp>
      <p:sp>
        <p:nvSpPr>
          <p:cNvPr id="238" name="Smiley Face 237"/>
          <p:cNvSpPr/>
          <p:nvPr/>
        </p:nvSpPr>
        <p:spPr bwMode="auto">
          <a:xfrm>
            <a:off x="1524000" y="3505200"/>
            <a:ext cx="609600" cy="609600"/>
          </a:xfrm>
          <a:prstGeom prst="smileyFace">
            <a:avLst/>
          </a:prstGeom>
          <a:solidFill>
            <a:srgbClr val="F8F8F8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</a:endParaRPr>
          </a:p>
        </p:txBody>
      </p:sp>
      <p:sp>
        <p:nvSpPr>
          <p:cNvPr id="239" name="Bent Arrow 238"/>
          <p:cNvSpPr/>
          <p:nvPr/>
        </p:nvSpPr>
        <p:spPr bwMode="auto">
          <a:xfrm rot="5400000">
            <a:off x="3543300" y="3848102"/>
            <a:ext cx="838200" cy="762000"/>
          </a:xfrm>
          <a:prstGeom prst="bentArrow">
            <a:avLst>
              <a:gd name="adj1" fmla="val 7102"/>
              <a:gd name="adj2" fmla="val 6643"/>
              <a:gd name="adj3" fmla="val 24614"/>
              <a:gd name="adj4" fmla="val 42204"/>
            </a:avLst>
          </a:prstGeom>
          <a:solidFill>
            <a:srgbClr val="008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</a:endParaRPr>
          </a:p>
        </p:txBody>
      </p:sp>
      <p:sp>
        <p:nvSpPr>
          <p:cNvPr id="242" name="TextBox 241"/>
          <p:cNvSpPr txBox="1"/>
          <p:nvPr/>
        </p:nvSpPr>
        <p:spPr>
          <a:xfrm>
            <a:off x="2158652" y="3533001"/>
            <a:ext cx="12703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rgbClr val="000000"/>
                </a:solidFill>
              </a:rPr>
              <a:t>open(“/</a:t>
            </a:r>
            <a:r>
              <a:rPr lang="en-US" sz="1200" b="1" dirty="0" smtClean="0">
                <a:solidFill>
                  <a:srgbClr val="000000"/>
                </a:solidFill>
              </a:rPr>
              <a:t>my/file”)</a:t>
            </a:r>
            <a:endParaRPr lang="en-US" sz="1200" b="1" dirty="0">
              <a:solidFill>
                <a:srgbClr val="000000"/>
              </a:solidFill>
            </a:endParaRPr>
          </a:p>
        </p:txBody>
      </p:sp>
      <p:sp>
        <p:nvSpPr>
          <p:cNvPr id="153" name="Down Arrow 152"/>
          <p:cNvSpPr/>
          <p:nvPr/>
        </p:nvSpPr>
        <p:spPr bwMode="auto">
          <a:xfrm rot="16200000">
            <a:off x="5012436" y="2497836"/>
            <a:ext cx="109729" cy="2666998"/>
          </a:xfrm>
          <a:prstGeom prst="downArrow">
            <a:avLst>
              <a:gd name="adj1" fmla="val 50000"/>
              <a:gd name="adj2" fmla="val 57377"/>
            </a:avLst>
          </a:prstGeom>
          <a:solidFill>
            <a:srgbClr val="008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</a:endParaRPr>
          </a:p>
        </p:txBody>
      </p:sp>
      <p:grpSp>
        <p:nvGrpSpPr>
          <p:cNvPr id="161" name="Group 160"/>
          <p:cNvGrpSpPr/>
          <p:nvPr/>
        </p:nvGrpSpPr>
        <p:grpSpPr>
          <a:xfrm>
            <a:off x="3419406" y="3657600"/>
            <a:ext cx="542994" cy="322421"/>
            <a:chOff x="3581400" y="3657600"/>
            <a:chExt cx="542994" cy="322421"/>
          </a:xfrm>
        </p:grpSpPr>
        <p:sp>
          <p:nvSpPr>
            <p:cNvPr id="155" name="Cube 154"/>
            <p:cNvSpPr/>
            <p:nvPr/>
          </p:nvSpPr>
          <p:spPr bwMode="auto">
            <a:xfrm>
              <a:off x="3662397" y="3657600"/>
              <a:ext cx="457200" cy="304800"/>
            </a:xfrm>
            <a:prstGeom prst="cube">
              <a:avLst/>
            </a:prstGeom>
            <a:gradFill flip="none" rotWithShape="1">
              <a:gsLst>
                <a:gs pos="0">
                  <a:schemeClr val="accent4">
                    <a:lumMod val="50000"/>
                    <a:lumOff val="50000"/>
                    <a:shade val="30000"/>
                    <a:satMod val="115000"/>
                  </a:schemeClr>
                </a:gs>
                <a:gs pos="50000">
                  <a:schemeClr val="accent4">
                    <a:lumMod val="50000"/>
                    <a:lumOff val="50000"/>
                    <a:shade val="67500"/>
                    <a:satMod val="115000"/>
                  </a:schemeClr>
                </a:gs>
                <a:gs pos="100000">
                  <a:schemeClr val="accent4">
                    <a:lumMod val="50000"/>
                    <a:lumOff val="50000"/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  <a:ln w="9525" cap="flat" cmpd="sng" algn="ctr">
              <a:solidFill>
                <a:schemeClr val="accent6">
                  <a:lumMod val="90000"/>
                  <a:lumOff val="1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59" name="TextBox 158"/>
            <p:cNvSpPr txBox="1"/>
            <p:nvPr/>
          </p:nvSpPr>
          <p:spPr>
            <a:xfrm>
              <a:off x="3581400" y="3733800"/>
              <a:ext cx="542994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b="1" dirty="0" err="1" smtClean="0">
                  <a:solidFill>
                    <a:srgbClr val="FFFFFF"/>
                  </a:solidFill>
                </a:rPr>
                <a:t>xrootd</a:t>
              </a:r>
              <a:endParaRPr lang="en-US" sz="1000" b="1" dirty="0">
                <a:solidFill>
                  <a:srgbClr val="FFFFFF"/>
                </a:solidFill>
              </a:endParaRPr>
            </a:p>
          </p:txBody>
        </p:sp>
      </p:grpSp>
      <p:sp>
        <p:nvSpPr>
          <p:cNvPr id="162" name="Down Arrow 161"/>
          <p:cNvSpPr/>
          <p:nvPr/>
        </p:nvSpPr>
        <p:spPr bwMode="auto">
          <a:xfrm>
            <a:off x="3776472" y="3962400"/>
            <a:ext cx="109728" cy="1447798"/>
          </a:xfrm>
          <a:prstGeom prst="downArrow">
            <a:avLst>
              <a:gd name="adj1" fmla="val 50000"/>
              <a:gd name="adj2" fmla="val 57377"/>
            </a:avLst>
          </a:prstGeom>
          <a:solidFill>
            <a:srgbClr val="008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</a:endParaRPr>
          </a:p>
        </p:txBody>
      </p:sp>
      <p:sp>
        <p:nvSpPr>
          <p:cNvPr id="163" name="Down Arrow 162"/>
          <p:cNvSpPr/>
          <p:nvPr/>
        </p:nvSpPr>
        <p:spPr bwMode="auto">
          <a:xfrm rot="16200000">
            <a:off x="2764537" y="3145534"/>
            <a:ext cx="109729" cy="1371601"/>
          </a:xfrm>
          <a:prstGeom prst="downArrow">
            <a:avLst>
              <a:gd name="adj1" fmla="val 50000"/>
              <a:gd name="adj2" fmla="val 57377"/>
            </a:avLst>
          </a:prstGeom>
          <a:solidFill>
            <a:srgbClr val="008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</a:endParaRPr>
          </a:p>
        </p:txBody>
      </p:sp>
      <p:sp>
        <p:nvSpPr>
          <p:cNvPr id="164" name="Flowchart: Magnetic Disk 33"/>
          <p:cNvSpPr/>
          <p:nvPr/>
        </p:nvSpPr>
        <p:spPr bwMode="auto">
          <a:xfrm>
            <a:off x="3505200" y="4114800"/>
            <a:ext cx="228600" cy="228600"/>
          </a:xfrm>
          <a:prstGeom prst="flowChartMagneticDisk">
            <a:avLst/>
          </a:prstGeom>
          <a:gradFill flip="none" rotWithShape="1">
            <a:gsLst>
              <a:gs pos="0">
                <a:srgbClr val="FFFA00">
                  <a:shade val="30000"/>
                  <a:satMod val="115000"/>
                </a:srgbClr>
              </a:gs>
              <a:gs pos="50000">
                <a:srgbClr val="FFFA00">
                  <a:shade val="67500"/>
                  <a:satMod val="115000"/>
                </a:srgbClr>
              </a:gs>
              <a:gs pos="100000">
                <a:srgbClr val="FFFA00">
                  <a:shade val="100000"/>
                  <a:satMod val="115000"/>
                </a:srgbClr>
              </a:gs>
            </a:gsLst>
            <a:lin ang="16200000" scaled="1"/>
            <a:tileRect/>
          </a:gradFill>
          <a:ln w="9525" cap="flat" cmpd="sng" algn="ctr">
            <a:solidFill>
              <a:schemeClr val="bg1">
                <a:lumMod val="1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</a:endParaRPr>
          </a:p>
        </p:txBody>
      </p:sp>
      <p:sp>
        <p:nvSpPr>
          <p:cNvPr id="165" name="Down Arrow 164"/>
          <p:cNvSpPr/>
          <p:nvPr/>
        </p:nvSpPr>
        <p:spPr bwMode="auto">
          <a:xfrm flipH="1" flipV="1">
            <a:off x="3505200" y="3962400"/>
            <a:ext cx="122423" cy="228600"/>
          </a:xfrm>
          <a:prstGeom prst="downArrow">
            <a:avLst>
              <a:gd name="adj1" fmla="val 50000"/>
              <a:gd name="adj2" fmla="val 57377"/>
            </a:avLst>
          </a:prstGeom>
          <a:solidFill>
            <a:srgbClr val="008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</a:endParaRPr>
          </a:p>
        </p:txBody>
      </p:sp>
      <p:sp>
        <p:nvSpPr>
          <p:cNvPr id="166" name="Down Arrow 165"/>
          <p:cNvSpPr/>
          <p:nvPr/>
        </p:nvSpPr>
        <p:spPr bwMode="auto">
          <a:xfrm>
            <a:off x="3611377" y="3962401"/>
            <a:ext cx="122423" cy="228600"/>
          </a:xfrm>
          <a:prstGeom prst="downArrow">
            <a:avLst>
              <a:gd name="adj1" fmla="val 50000"/>
              <a:gd name="adj2" fmla="val 57377"/>
            </a:avLst>
          </a:prstGeom>
          <a:solidFill>
            <a:srgbClr val="008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</a:endParaRPr>
          </a:p>
        </p:txBody>
      </p:sp>
      <p:sp>
        <p:nvSpPr>
          <p:cNvPr id="167" name="Down Arrow 166"/>
          <p:cNvSpPr/>
          <p:nvPr/>
        </p:nvSpPr>
        <p:spPr bwMode="auto">
          <a:xfrm rot="5400000" flipH="1">
            <a:off x="2764535" y="3145534"/>
            <a:ext cx="109729" cy="1371601"/>
          </a:xfrm>
          <a:prstGeom prst="downArrow">
            <a:avLst>
              <a:gd name="adj1" fmla="val 50000"/>
              <a:gd name="adj2" fmla="val 57377"/>
            </a:avLst>
          </a:prstGeom>
          <a:solidFill>
            <a:srgbClr val="008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</a:endParaRPr>
          </a:p>
        </p:txBody>
      </p:sp>
      <p:sp>
        <p:nvSpPr>
          <p:cNvPr id="168" name="Down Arrow 167"/>
          <p:cNvSpPr/>
          <p:nvPr/>
        </p:nvSpPr>
        <p:spPr bwMode="auto">
          <a:xfrm flipV="1">
            <a:off x="3776472" y="3962400"/>
            <a:ext cx="109728" cy="1447798"/>
          </a:xfrm>
          <a:prstGeom prst="downArrow">
            <a:avLst>
              <a:gd name="adj1" fmla="val 50000"/>
              <a:gd name="adj2" fmla="val 57377"/>
            </a:avLst>
          </a:prstGeom>
          <a:solidFill>
            <a:srgbClr val="008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1000"/>
                                        <p:tgtEl>
                                          <p:spTgt spid="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 decel="1000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20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500"/>
                            </p:stCondLst>
                            <p:childTnLst>
                              <p:par>
                                <p:cTn id="3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20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4500"/>
                            </p:stCondLst>
                            <p:childTnLst>
                              <p:par>
                                <p:cTn id="42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20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1000"/>
                                        <p:tgtEl>
                                          <p:spTgt spid="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6500"/>
                            </p:stCondLst>
                            <p:childTnLst>
                              <p:par>
                                <p:cTn id="49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2000"/>
                                        <p:tgtEl>
                                          <p:spTgt spid="2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20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8500"/>
                            </p:stCondLst>
                            <p:childTnLst>
                              <p:par>
                                <p:cTn id="56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57" dur="2000"/>
                                        <p:tgtEl>
                                          <p:spTgt spid="2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20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22" presetClass="entr" presetSubtype="2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6" dur="5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000"/>
                            </p:stCondLst>
                            <p:childTnLst>
                              <p:par>
                                <p:cTn id="68" presetID="22" presetClass="entr" presetSubtype="4" repeatCount="indefinite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20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22" presetClass="entr" presetSubtype="4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20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4000"/>
                            </p:stCondLst>
                            <p:childTnLst>
                              <p:par>
                                <p:cTn id="78" presetID="22" presetClass="entr" presetSubtype="1" repeatCount="indefinite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0" dur="30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7" grpId="0"/>
      <p:bldP spid="238" grpId="0" animBg="1"/>
      <p:bldP spid="239" grpId="0" animBg="1"/>
      <p:bldP spid="239" grpId="1" animBg="1"/>
      <p:bldP spid="242" grpId="0"/>
      <p:bldP spid="242" grpId="1"/>
      <p:bldP spid="153" grpId="0" animBg="1"/>
      <p:bldP spid="153" grpId="1" animBg="1"/>
      <p:bldP spid="162" grpId="0" animBg="1"/>
      <p:bldP spid="162" grpId="1" animBg="1"/>
      <p:bldP spid="163" grpId="0" animBg="1"/>
      <p:bldP spid="163" grpId="1" animBg="1"/>
      <p:bldP spid="164" grpId="0" animBg="1"/>
      <p:bldP spid="165" grpId="1" animBg="1"/>
      <p:bldP spid="166" grpId="1" animBg="1"/>
      <p:bldP spid="167" grpId="0" animBg="1"/>
      <p:bldP spid="16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153400" cy="4343400"/>
          </a:xfrm>
        </p:spPr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xrootd</a:t>
            </a:r>
            <a:r>
              <a:rPr lang="en-US" dirty="0" smtClean="0">
                <a:solidFill>
                  <a:schemeClr val="accent5">
                    <a:lumMod val="10000"/>
                  </a:schemeClr>
                </a:solidFill>
              </a:rPr>
              <a:t> </a:t>
            </a:r>
            <a:r>
              <a:rPr lang="en-US" dirty="0" smtClean="0"/>
              <a:t>architecture promotes efficiency</a:t>
            </a:r>
          </a:p>
          <a:p>
            <a:pPr lvl="1"/>
            <a:r>
              <a:rPr lang="en-US" dirty="0" smtClean="0"/>
              <a:t>Can federated almost any file system</a:t>
            </a:r>
          </a:p>
          <a:p>
            <a:pPr lvl="1"/>
            <a:r>
              <a:rPr lang="en-US" dirty="0" smtClean="0"/>
              <a:t>Gives a uniform view of massive amounts of data</a:t>
            </a:r>
          </a:p>
          <a:p>
            <a:pPr lvl="2"/>
            <a:r>
              <a:rPr lang="en-US" dirty="0" smtClean="0"/>
              <a:t>Assuming per-experiment common logical namespace</a:t>
            </a:r>
          </a:p>
          <a:p>
            <a:pPr lvl="1"/>
            <a:r>
              <a:rPr lang="en-US" dirty="0" smtClean="0"/>
              <a:t>Secure and firewall friendly </a:t>
            </a:r>
          </a:p>
          <a:p>
            <a:pPr lvl="1"/>
            <a:r>
              <a:rPr lang="en-US" dirty="0" smtClean="0"/>
              <a:t>Ideal platform for adaptive caching systems</a:t>
            </a:r>
          </a:p>
          <a:p>
            <a:pPr lvl="1"/>
            <a:r>
              <a:rPr lang="en-US" dirty="0" smtClean="0"/>
              <a:t>Completely open source under a BSD license</a:t>
            </a:r>
          </a:p>
          <a:p>
            <a:r>
              <a:rPr lang="en-US" dirty="0" smtClean="0"/>
              <a:t>See more at http://xrootd.org/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Acknowledgements</a:t>
            </a:r>
            <a:endParaRPr lang="en-US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466344" y="1752600"/>
            <a:ext cx="8372856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10000"/>
              </a:spcBef>
              <a:spcAft>
                <a:spcPct val="0"/>
              </a:spcAft>
              <a:buClrTx/>
              <a:buSzPct val="85000"/>
              <a:buFontTx/>
              <a:buBlip>
                <a:blip r:embed="rId2"/>
              </a:buBlip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Current Software Contributors</a:t>
            </a: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uLnTx/>
              <a:uFillTx/>
              <a:latin typeface="+mn-lt"/>
            </a:endParaRPr>
          </a:p>
          <a:p>
            <a:pPr marL="742950" lvl="1" indent="-285750" fontAlgn="base">
              <a:lnSpc>
                <a:spcPct val="80000"/>
              </a:lnSpc>
              <a:spcBef>
                <a:spcPct val="10000"/>
              </a:spcBef>
              <a:spcAft>
                <a:spcPct val="0"/>
              </a:spcAft>
              <a:buClr>
                <a:schemeClr val="bg2"/>
              </a:buClr>
              <a:buSzPct val="70000"/>
              <a:buFont typeface="Wingdings" pitchFamily="2" charset="2"/>
              <a:buChar char="n"/>
              <a:defRPr/>
            </a:pP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+mn-lt"/>
              </a:rPr>
              <a:t>ATLAS: </a:t>
            </a:r>
            <a:r>
              <a:rPr lang="en-US" kern="0" dirty="0" smtClean="0">
                <a:solidFill>
                  <a:schemeClr val="tx2">
                    <a:lumMod val="50000"/>
                  </a:schemeClr>
                </a:solidFill>
              </a:rPr>
              <a:t>Doug Benjamin</a:t>
            </a:r>
          </a:p>
          <a:p>
            <a:pPr marL="742950" lvl="1" indent="-285750" fontAlgn="base">
              <a:lnSpc>
                <a:spcPct val="80000"/>
              </a:lnSpc>
              <a:spcBef>
                <a:spcPct val="10000"/>
              </a:spcBef>
              <a:spcAft>
                <a:spcPct val="0"/>
              </a:spcAft>
              <a:buClr>
                <a:schemeClr val="bg2"/>
              </a:buClr>
              <a:buSzPct val="70000"/>
              <a:buFont typeface="Wingdings" pitchFamily="2" charset="2"/>
              <a:buChar char="n"/>
              <a:defRPr/>
            </a:pP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+mn-lt"/>
              </a:rPr>
              <a:t>CERN</a:t>
            </a:r>
            <a:r>
              <a:rPr lang="en-US" kern="0" dirty="0" smtClean="0">
                <a:solidFill>
                  <a:schemeClr val="tx2">
                    <a:lumMod val="50000"/>
                  </a:schemeClr>
                </a:solidFill>
              </a:rPr>
              <a:t>: </a:t>
            </a:r>
            <a:r>
              <a:rPr lang="en-US" kern="0" dirty="0" err="1" smtClean="0">
                <a:solidFill>
                  <a:schemeClr val="tx2">
                    <a:lumMod val="50000"/>
                  </a:schemeClr>
                </a:solidFill>
              </a:rPr>
              <a:t>Fabrizio</a:t>
            </a:r>
            <a:r>
              <a:rPr lang="en-US" kern="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kumimoji="0" lang="en-US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+mn-lt"/>
              </a:rPr>
              <a:t>Furano</a:t>
            </a: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+mn-lt"/>
              </a:rPr>
              <a:t>, Lukasz </a:t>
            </a:r>
            <a:r>
              <a:rPr kumimoji="0" lang="en-US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+mn-lt"/>
              </a:rPr>
              <a:t>Janyst</a:t>
            </a: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+mn-lt"/>
              </a:rPr>
              <a:t>, </a:t>
            </a:r>
            <a:r>
              <a:rPr kumimoji="0" lang="en-US" b="0" i="0" u="none" strike="noStrike" kern="0" cap="none" spc="0" normalizeH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+mn-lt"/>
              </a:rPr>
              <a:t> </a:t>
            </a: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+mn-lt"/>
              </a:rPr>
              <a:t>Andreas Peters,</a:t>
            </a:r>
            <a:r>
              <a:rPr kumimoji="0" lang="en-US" b="0" i="0" u="none" strike="noStrike" kern="0" cap="none" spc="0" normalizeH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+mn-lt"/>
              </a:rPr>
              <a:t> </a:t>
            </a: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+mn-lt"/>
              </a:rPr>
              <a:t>David Smith</a:t>
            </a:r>
          </a:p>
          <a:p>
            <a:pPr marL="742950" lvl="1" indent="-285750" fontAlgn="base">
              <a:lnSpc>
                <a:spcPct val="80000"/>
              </a:lnSpc>
              <a:spcBef>
                <a:spcPct val="10000"/>
              </a:spcBef>
              <a:spcAft>
                <a:spcPct val="0"/>
              </a:spcAft>
              <a:buClr>
                <a:schemeClr val="bg2"/>
              </a:buClr>
              <a:buSzPct val="70000"/>
              <a:buFont typeface="Wingdings" pitchFamily="2" charset="2"/>
              <a:buChar char="n"/>
              <a:defRPr/>
            </a:pPr>
            <a:r>
              <a:rPr lang="en-US" kern="0" dirty="0" smtClean="0">
                <a:solidFill>
                  <a:schemeClr val="tx2">
                    <a:lumMod val="50000"/>
                  </a:schemeClr>
                </a:solidFill>
              </a:rPr>
              <a:t>Fermi/GLAST: Tony Johnson</a:t>
            </a:r>
            <a:endParaRPr kumimoji="0" lang="en-US" b="0" i="0" u="none" strike="noStrike" kern="0" cap="none" spc="0" normalizeH="0" baseline="0" noProof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uLnTx/>
              <a:uFillTx/>
              <a:latin typeface="+mn-lt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80000"/>
              </a:lnSpc>
              <a:spcBef>
                <a:spcPct val="10000"/>
              </a:spcBef>
              <a:spcAft>
                <a:spcPct val="0"/>
              </a:spcAft>
              <a:buClr>
                <a:schemeClr val="bg2"/>
              </a:buClr>
              <a:buSzPct val="70000"/>
              <a:buFont typeface="Wingdings" pitchFamily="2" charset="2"/>
              <a:buChar char="n"/>
              <a:tabLst/>
              <a:defRPr/>
            </a:pP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+mn-lt"/>
              </a:rPr>
              <a:t>FZK: </a:t>
            </a:r>
            <a:r>
              <a:rPr kumimoji="0" lang="en-US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+mn-lt"/>
              </a:rPr>
              <a:t>Artem</a:t>
            </a: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+mn-lt"/>
              </a:rPr>
              <a:t> </a:t>
            </a:r>
            <a:r>
              <a:rPr kumimoji="0" lang="en-US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+mn-lt"/>
              </a:rPr>
              <a:t>Trunov</a:t>
            </a:r>
            <a:endParaRPr kumimoji="0" lang="en-US" b="0" i="0" u="none" strike="noStrike" kern="0" cap="none" spc="0" normalizeH="0" baseline="0" noProof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uLnTx/>
              <a:uFillTx/>
              <a:latin typeface="+mn-lt"/>
            </a:endParaRPr>
          </a:p>
          <a:p>
            <a:pPr marL="742950" lvl="1" indent="-285750" fontAlgn="base">
              <a:lnSpc>
                <a:spcPct val="80000"/>
              </a:lnSpc>
              <a:spcBef>
                <a:spcPct val="10000"/>
              </a:spcBef>
              <a:spcAft>
                <a:spcPct val="0"/>
              </a:spcAft>
              <a:buClr>
                <a:schemeClr val="bg2"/>
              </a:buClr>
              <a:buSzPct val="70000"/>
              <a:buFont typeface="Wingdings" pitchFamily="2" charset="2"/>
              <a:buChar char="n"/>
              <a:defRPr/>
            </a:pPr>
            <a:r>
              <a:rPr lang="en-US" kern="0" dirty="0" smtClean="0">
                <a:solidFill>
                  <a:schemeClr val="tx2">
                    <a:lumMod val="50000"/>
                  </a:schemeClr>
                </a:solidFill>
              </a:rPr>
              <a:t>LBNL: </a:t>
            </a:r>
            <a:r>
              <a:rPr lang="en-US" altLang="zh-CN" kern="0" dirty="0" smtClean="0">
                <a:solidFill>
                  <a:schemeClr val="tx2">
                    <a:lumMod val="50000"/>
                  </a:schemeClr>
                </a:solidFill>
                <a:ea typeface="宋体" pitchFamily="2" charset="-122"/>
              </a:rPr>
              <a:t>Alex </a:t>
            </a:r>
            <a:r>
              <a:rPr lang="en-US" altLang="zh-CN" kern="0" dirty="0" err="1" smtClean="0">
                <a:solidFill>
                  <a:schemeClr val="tx2">
                    <a:lumMod val="50000"/>
                  </a:schemeClr>
                </a:solidFill>
                <a:ea typeface="宋体" pitchFamily="2" charset="-122"/>
              </a:rPr>
              <a:t>Sim</a:t>
            </a:r>
            <a:r>
              <a:rPr lang="en-US" altLang="zh-CN" kern="0" dirty="0" smtClean="0">
                <a:solidFill>
                  <a:schemeClr val="tx2">
                    <a:lumMod val="50000"/>
                  </a:schemeClr>
                </a:solidFill>
                <a:ea typeface="宋体" pitchFamily="2" charset="-122"/>
              </a:rPr>
              <a:t>, </a:t>
            </a:r>
            <a:r>
              <a:rPr lang="en-US" altLang="zh-CN" kern="0" dirty="0" err="1" smtClean="0">
                <a:solidFill>
                  <a:schemeClr val="tx2">
                    <a:lumMod val="50000"/>
                  </a:schemeClr>
                </a:solidFill>
                <a:ea typeface="宋体" pitchFamily="2" charset="-122"/>
              </a:rPr>
              <a:t>Junmin</a:t>
            </a:r>
            <a:r>
              <a:rPr lang="en-US" altLang="zh-CN" kern="0" dirty="0" smtClean="0">
                <a:solidFill>
                  <a:schemeClr val="tx2">
                    <a:lumMod val="50000"/>
                  </a:schemeClr>
                </a:solidFill>
                <a:ea typeface="宋体" pitchFamily="2" charset="-122"/>
              </a:rPr>
              <a:t> </a:t>
            </a:r>
            <a:r>
              <a:rPr lang="en-US" altLang="zh-CN" kern="0" dirty="0" err="1" smtClean="0">
                <a:solidFill>
                  <a:schemeClr val="tx2">
                    <a:lumMod val="50000"/>
                  </a:schemeClr>
                </a:solidFill>
                <a:ea typeface="宋体" pitchFamily="2" charset="-122"/>
              </a:rPr>
              <a:t>Gu</a:t>
            </a:r>
            <a:r>
              <a:rPr lang="en-US" altLang="zh-CN" kern="0" dirty="0" smtClean="0">
                <a:solidFill>
                  <a:schemeClr val="tx2">
                    <a:lumMod val="50000"/>
                  </a:schemeClr>
                </a:solidFill>
                <a:ea typeface="宋体" pitchFamily="2" charset="-122"/>
              </a:rPr>
              <a:t>, </a:t>
            </a:r>
            <a:r>
              <a:rPr lang="en-US" altLang="zh-CN" kern="0" dirty="0" err="1" smtClean="0">
                <a:solidFill>
                  <a:schemeClr val="tx2">
                    <a:lumMod val="50000"/>
                  </a:schemeClr>
                </a:solidFill>
                <a:ea typeface="宋体" pitchFamily="2" charset="-122"/>
              </a:rPr>
              <a:t>Vijaya</a:t>
            </a:r>
            <a:r>
              <a:rPr lang="en-US" altLang="zh-CN" kern="0" dirty="0" smtClean="0">
                <a:solidFill>
                  <a:schemeClr val="tx2">
                    <a:lumMod val="50000"/>
                  </a:schemeClr>
                </a:solidFill>
                <a:ea typeface="宋体" pitchFamily="2" charset="-122"/>
              </a:rPr>
              <a:t> </a:t>
            </a:r>
            <a:r>
              <a:rPr lang="en-US" altLang="zh-CN" kern="0" dirty="0" err="1" smtClean="0">
                <a:solidFill>
                  <a:schemeClr val="tx2">
                    <a:lumMod val="50000"/>
                  </a:schemeClr>
                </a:solidFill>
                <a:ea typeface="宋体" pitchFamily="2" charset="-122"/>
              </a:rPr>
              <a:t>Natarajan</a:t>
            </a:r>
            <a:r>
              <a:rPr lang="en-US" altLang="zh-CN" kern="0" dirty="0" smtClean="0">
                <a:solidFill>
                  <a:schemeClr val="tx2">
                    <a:lumMod val="50000"/>
                  </a:schemeClr>
                </a:solidFill>
                <a:ea typeface="宋体" pitchFamily="2" charset="-122"/>
              </a:rPr>
              <a:t> </a:t>
            </a:r>
            <a:r>
              <a:rPr lang="en-US" altLang="zh-CN" sz="1200" kern="0" dirty="0" smtClean="0">
                <a:solidFill>
                  <a:schemeClr val="tx2">
                    <a:lumMod val="50000"/>
                  </a:schemeClr>
                </a:solidFill>
                <a:ea typeface="宋体" pitchFamily="2" charset="-122"/>
              </a:rPr>
              <a:t>(</a:t>
            </a:r>
            <a:r>
              <a:rPr lang="en-US" altLang="zh-CN" sz="1200" kern="0" dirty="0" err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宋体" pitchFamily="2" charset="-122"/>
              </a:rPr>
              <a:t>BeStMan</a:t>
            </a:r>
            <a:r>
              <a:rPr lang="en-US" altLang="zh-CN" sz="1200" kern="0" dirty="0" smtClean="0">
                <a:solidFill>
                  <a:schemeClr val="tx2">
                    <a:lumMod val="50000"/>
                  </a:schemeClr>
                </a:solidFill>
                <a:ea typeface="宋体" pitchFamily="2" charset="-122"/>
              </a:rPr>
              <a:t> team)</a:t>
            </a:r>
            <a:endParaRPr kumimoji="0" lang="en-US" sz="1200" b="0" i="0" u="none" strike="noStrike" kern="0" cap="none" spc="0" normalizeH="0" baseline="0" noProof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uLnTx/>
              <a:uFillTx/>
              <a:latin typeface="+mn-lt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80000"/>
              </a:lnSpc>
              <a:spcBef>
                <a:spcPct val="10000"/>
              </a:spcBef>
              <a:spcAft>
                <a:spcPct val="0"/>
              </a:spcAft>
              <a:buClr>
                <a:schemeClr val="bg2"/>
              </a:buClr>
              <a:buSzPct val="70000"/>
              <a:buFont typeface="Wingdings" pitchFamily="2" charset="2"/>
              <a:buChar char="n"/>
              <a:tabLst/>
              <a:defRPr/>
            </a:pP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+mn-lt"/>
              </a:rPr>
              <a:t>Root: Gerri </a:t>
            </a:r>
            <a:r>
              <a:rPr kumimoji="0" lang="en-US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+mn-lt"/>
              </a:rPr>
              <a:t>Ganis</a:t>
            </a: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+mn-lt"/>
              </a:rPr>
              <a:t>, </a:t>
            </a:r>
            <a:r>
              <a:rPr kumimoji="0" lang="en-US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+mn-lt"/>
              </a:rPr>
              <a:t>Beterand</a:t>
            </a: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+mn-lt"/>
              </a:rPr>
              <a:t> </a:t>
            </a:r>
            <a:r>
              <a:rPr kumimoji="0" lang="en-US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+mn-lt"/>
              </a:rPr>
              <a:t>Bellenet</a:t>
            </a: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+mn-lt"/>
              </a:rPr>
              <a:t>, </a:t>
            </a:r>
            <a:r>
              <a:rPr kumimoji="0" lang="en-US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+mn-lt"/>
              </a:rPr>
              <a:t>Fons</a:t>
            </a: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+mn-lt"/>
              </a:rPr>
              <a:t> </a:t>
            </a:r>
            <a:r>
              <a:rPr kumimoji="0" lang="en-US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+mn-lt"/>
              </a:rPr>
              <a:t>Rademakers</a:t>
            </a:r>
            <a:endParaRPr kumimoji="0" lang="en-US" b="0" i="0" u="none" strike="noStrike" kern="0" cap="none" spc="0" normalizeH="0" baseline="0" noProof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uLnTx/>
              <a:uFillTx/>
              <a:latin typeface="+mn-lt"/>
            </a:endParaRPr>
          </a:p>
          <a:p>
            <a:pPr marL="742950" lvl="1" indent="-285750" fontAlgn="base">
              <a:lnSpc>
                <a:spcPct val="80000"/>
              </a:lnSpc>
              <a:spcBef>
                <a:spcPct val="10000"/>
              </a:spcBef>
              <a:spcAft>
                <a:spcPct val="0"/>
              </a:spcAft>
              <a:buClr>
                <a:schemeClr val="bg2"/>
              </a:buClr>
              <a:buSzPct val="70000"/>
              <a:buFont typeface="Wingdings" pitchFamily="2" charset="2"/>
              <a:buChar char="n"/>
              <a:defRPr/>
            </a:pPr>
            <a:r>
              <a:rPr lang="en-US" kern="0" dirty="0" smtClean="0">
                <a:solidFill>
                  <a:schemeClr val="tx2">
                    <a:lumMod val="50000"/>
                  </a:schemeClr>
                </a:solidFill>
              </a:rPr>
              <a:t>OSG: Tim Cartwright, Tanya </a:t>
            </a:r>
            <a:r>
              <a:rPr lang="en-US" kern="0" dirty="0" err="1" smtClean="0">
                <a:solidFill>
                  <a:schemeClr val="tx2">
                    <a:lumMod val="50000"/>
                  </a:schemeClr>
                </a:solidFill>
              </a:rPr>
              <a:t>Levshina</a:t>
            </a:r>
            <a:endParaRPr kumimoji="0" lang="en-US" b="0" i="0" u="none" strike="noStrike" kern="0" cap="none" spc="0" normalizeH="0" baseline="0" noProof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uLnTx/>
              <a:uFillTx/>
              <a:latin typeface="+mn-lt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80000"/>
              </a:lnSpc>
              <a:spcBef>
                <a:spcPct val="10000"/>
              </a:spcBef>
              <a:spcAft>
                <a:spcPct val="0"/>
              </a:spcAft>
              <a:buClr>
                <a:schemeClr val="bg2"/>
              </a:buClr>
              <a:buSzPct val="70000"/>
              <a:buFont typeface="Wingdings" pitchFamily="2" charset="2"/>
              <a:buChar char="n"/>
              <a:tabLst/>
              <a:defRPr/>
            </a:pP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+mn-lt"/>
              </a:rPr>
              <a:t>SLAC: Andrew Hanushevsky,</a:t>
            </a:r>
            <a:r>
              <a:rPr kumimoji="0" lang="en-US" b="0" i="0" u="none" strike="noStrike" kern="0" cap="none" spc="0" normalizeH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+mn-lt"/>
              </a:rPr>
              <a:t> </a:t>
            </a:r>
            <a:r>
              <a:rPr kumimoji="0" lang="en-US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+mn-lt"/>
              </a:rPr>
              <a:t>Wilko</a:t>
            </a: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+mn-lt"/>
              </a:rPr>
              <a:t> </a:t>
            </a:r>
            <a:r>
              <a:rPr kumimoji="0" lang="en-US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+mn-lt"/>
              </a:rPr>
              <a:t>Kroeger</a:t>
            </a: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+mn-lt"/>
              </a:rPr>
              <a:t>, Daniel Wang, Wei Yang</a:t>
            </a:r>
          </a:p>
          <a:p>
            <a:pPr marL="742950" marR="0" lvl="1" indent="-285750" algn="l" defTabSz="914400" rtl="0" eaLnBrk="1" fontAlgn="base" latinLnBrk="0" hangingPunct="1">
              <a:lnSpc>
                <a:spcPct val="80000"/>
              </a:lnSpc>
              <a:spcBef>
                <a:spcPct val="10000"/>
              </a:spcBef>
              <a:spcAft>
                <a:spcPct val="0"/>
              </a:spcAft>
              <a:buClr>
                <a:schemeClr val="bg2"/>
              </a:buClr>
              <a:buSzPct val="70000"/>
              <a:buFont typeface="Wingdings" pitchFamily="2" charset="2"/>
              <a:buChar char="n"/>
              <a:tabLst/>
              <a:defRPr/>
            </a:pPr>
            <a:r>
              <a:rPr lang="en-US" kern="0" dirty="0" smtClean="0">
                <a:solidFill>
                  <a:schemeClr val="tx2">
                    <a:lumMod val="50000"/>
                  </a:schemeClr>
                </a:solidFill>
              </a:rPr>
              <a:t>UNL: Brian </a:t>
            </a:r>
            <a:r>
              <a:rPr lang="en-US" kern="0" dirty="0" err="1" smtClean="0">
                <a:solidFill>
                  <a:schemeClr val="tx2">
                    <a:lumMod val="50000"/>
                  </a:schemeClr>
                </a:solidFill>
              </a:rPr>
              <a:t>Bockelman</a:t>
            </a:r>
            <a:endParaRPr lang="en-US" kern="0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742950" lvl="1" indent="-285750" fontAlgn="base">
              <a:lnSpc>
                <a:spcPct val="80000"/>
              </a:lnSpc>
              <a:spcBef>
                <a:spcPct val="10000"/>
              </a:spcBef>
              <a:spcAft>
                <a:spcPct val="0"/>
              </a:spcAft>
              <a:buClr>
                <a:schemeClr val="bg2"/>
              </a:buClr>
              <a:buSzPct val="70000"/>
              <a:buFont typeface="Wingdings" pitchFamily="2" charset="2"/>
              <a:buChar char="n"/>
              <a:defRPr/>
            </a:pPr>
            <a:r>
              <a:rPr lang="en-US" kern="0" dirty="0" err="1" smtClean="0">
                <a:solidFill>
                  <a:schemeClr val="tx2">
                    <a:lumMod val="50000"/>
                  </a:schemeClr>
                </a:solidFill>
              </a:rPr>
              <a:t>UoC</a:t>
            </a:r>
            <a:r>
              <a:rPr lang="en-US" kern="0" dirty="0" smtClean="0">
                <a:solidFill>
                  <a:schemeClr val="tx2">
                    <a:lumMod val="50000"/>
                  </a:schemeClr>
                </a:solidFill>
              </a:rPr>
              <a:t>: Charles Waldman</a:t>
            </a:r>
            <a:endParaRPr kumimoji="0" lang="en-US" b="0" i="0" u="none" strike="noStrike" kern="0" cap="none" spc="0" normalizeH="0" baseline="0" noProof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uLnTx/>
              <a:uFillTx/>
              <a:latin typeface="+mn-lt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10000"/>
              </a:spcBef>
              <a:spcAft>
                <a:spcPct val="0"/>
              </a:spcAft>
              <a:buClrTx/>
              <a:buSzPct val="85000"/>
              <a:buFontTx/>
              <a:buBlip>
                <a:blip r:embed="rId2"/>
              </a:buBlip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Operational Collaborators</a:t>
            </a:r>
          </a:p>
          <a:p>
            <a:pPr marL="742950" marR="0" lvl="1" indent="-285750" algn="l" defTabSz="914400" rtl="0" eaLnBrk="1" fontAlgn="base" latinLnBrk="0" hangingPunct="1">
              <a:lnSpc>
                <a:spcPct val="80000"/>
              </a:lnSpc>
              <a:spcBef>
                <a:spcPct val="10000"/>
              </a:spcBef>
              <a:spcAft>
                <a:spcPct val="0"/>
              </a:spcAft>
              <a:buClr>
                <a:schemeClr val="bg2"/>
              </a:buClr>
              <a:buSzPct val="70000"/>
              <a:buFont typeface="Wingdings" pitchFamily="2" charset="2"/>
              <a:buChar char="n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+mn-lt"/>
              </a:rPr>
              <a:t>ANL, BNL, CERN, FZK, IN2P3, SLAC, UTA, </a:t>
            </a:r>
            <a:r>
              <a:rPr kumimoji="0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+mn-lt"/>
              </a:rPr>
              <a:t>UoC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+mn-lt"/>
              </a:rPr>
              <a:t>, UNL, UVIC, </a:t>
            </a:r>
            <a:r>
              <a:rPr kumimoji="0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+mn-lt"/>
              </a:rPr>
              <a:t>UWisc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uLnTx/>
              <a:uFillTx/>
              <a:latin typeface="+mn-lt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10000"/>
              </a:spcBef>
              <a:spcAft>
                <a:spcPct val="0"/>
              </a:spcAft>
              <a:buClrTx/>
              <a:buSzPct val="85000"/>
              <a:buFontTx/>
              <a:buBlip>
                <a:blip r:embed="rId2"/>
              </a:buBlip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+mn-lt"/>
              </a:rPr>
              <a:t>US Department of Energy</a:t>
            </a:r>
          </a:p>
          <a:p>
            <a:pPr marL="685800" lvl="1" indent="-22860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70000"/>
              <a:buFont typeface="Wingdings" pitchFamily="2" charset="2"/>
              <a:buChar char="n"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+mn-lt"/>
              </a:rPr>
              <a:t>Contract 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+mn-lt"/>
              </a:rPr>
              <a:t>DE-AC02-76SF00515</a:t>
            </a:r>
            <a:r>
              <a:rPr lang="en-US" sz="2000" kern="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+mn-lt"/>
              </a:rPr>
              <a:t>with Stanford University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uLnTx/>
              <a:uFillTx/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Describe </a:t>
            </a:r>
            <a:r>
              <a:rPr lang="en-US" dirty="0" err="1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xrootd</a:t>
            </a:r>
            <a:r>
              <a:rPr lang="en-US" dirty="0" smtClean="0">
                <a:solidFill>
                  <a:schemeClr val="accent5">
                    <a:lumMod val="10000"/>
                  </a:schemeClr>
                </a:solidFill>
              </a:rPr>
              <a:t> </a:t>
            </a:r>
          </a:p>
          <a:p>
            <a:pPr lvl="1"/>
            <a:r>
              <a:rPr lang="en-US" dirty="0" smtClean="0">
                <a:solidFill>
                  <a:schemeClr val="accent5">
                    <a:lumMod val="10000"/>
                  </a:schemeClr>
                </a:solidFill>
              </a:rPr>
              <a:t>What it is and what it is not</a:t>
            </a:r>
          </a:p>
          <a:p>
            <a:r>
              <a:rPr lang="en-US" dirty="0" smtClean="0"/>
              <a:t>The architecture</a:t>
            </a:r>
          </a:p>
          <a:p>
            <a:pPr lvl="1"/>
            <a:r>
              <a:rPr lang="en-US" dirty="0" smtClean="0"/>
              <a:t>The clustering model</a:t>
            </a:r>
          </a:p>
          <a:p>
            <a:r>
              <a:rPr lang="en-US" dirty="0" smtClean="0"/>
              <a:t>Data access modes</a:t>
            </a:r>
          </a:p>
          <a:p>
            <a:pPr lvl="1"/>
            <a:r>
              <a:rPr lang="en-US" dirty="0" smtClean="0"/>
              <a:t>How they relate to the </a:t>
            </a:r>
            <a:r>
              <a:rPr lang="en-US" dirty="0" err="1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xrootd</a:t>
            </a:r>
            <a:r>
              <a:rPr lang="en-US" dirty="0" smtClean="0">
                <a:solidFill>
                  <a:schemeClr val="accent5">
                    <a:lumMod val="10000"/>
                  </a:schemeClr>
                </a:solidFill>
              </a:rPr>
              <a:t> </a:t>
            </a:r>
            <a:r>
              <a:rPr lang="en-US" dirty="0" smtClean="0"/>
              <a:t>architecture</a:t>
            </a:r>
          </a:p>
          <a:p>
            <a:r>
              <a:rPr lang="en-US" dirty="0" smtClean="0"/>
              <a:t>Conclusion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</a:t>
            </a:r>
            <a:r>
              <a:rPr lang="en-US" dirty="0" err="1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xrootd</a:t>
            </a:r>
            <a:r>
              <a:rPr lang="en-US" dirty="0" smtClean="0">
                <a:solidFill>
                  <a:schemeClr val="accent5">
                    <a:lumMod val="10000"/>
                  </a:schemeClr>
                </a:solidFill>
              </a:rPr>
              <a:t> 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077200" cy="4343400"/>
          </a:xfrm>
        </p:spPr>
        <p:txBody>
          <a:bodyPr/>
          <a:lstStyle/>
          <a:p>
            <a:r>
              <a:rPr lang="en-US" dirty="0" smtClean="0"/>
              <a:t>A file access and data transfer </a:t>
            </a:r>
            <a:r>
              <a:rPr lang="en-US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protocol</a:t>
            </a:r>
          </a:p>
          <a:p>
            <a:pPr lvl="1"/>
            <a:r>
              <a:rPr lang="en-US" dirty="0" smtClean="0"/>
              <a:t>Defines POSIX-style byte-level random access for</a:t>
            </a:r>
          </a:p>
          <a:p>
            <a:pPr lvl="2"/>
            <a:r>
              <a:rPr lang="en-US" i="1" dirty="0" smtClean="0"/>
              <a:t> </a:t>
            </a:r>
            <a:r>
              <a:rPr lang="en-US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Arbitrary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smtClean="0"/>
              <a:t>data organized as files of </a:t>
            </a:r>
            <a:r>
              <a:rPr lang="en-US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any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smtClean="0"/>
              <a:t>type</a:t>
            </a:r>
          </a:p>
          <a:p>
            <a:pPr lvl="2"/>
            <a:r>
              <a:rPr lang="en-US" dirty="0" smtClean="0"/>
              <a:t>Identified by a hierarchical directory-like name</a:t>
            </a:r>
          </a:p>
          <a:p>
            <a:r>
              <a:rPr lang="en-US" dirty="0" smtClean="0"/>
              <a:t>A reference </a:t>
            </a:r>
            <a:r>
              <a:rPr lang="en-US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software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smtClean="0"/>
              <a:t>implementation</a:t>
            </a:r>
          </a:p>
          <a:p>
            <a:pPr lvl="1"/>
            <a:r>
              <a:rPr lang="en-US" dirty="0" smtClean="0"/>
              <a:t>Embodied as the </a:t>
            </a:r>
            <a:r>
              <a:rPr lang="en-US" dirty="0" err="1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xrootd</a:t>
            </a:r>
            <a:r>
              <a:rPr lang="en-US" dirty="0" smtClean="0">
                <a:solidFill>
                  <a:schemeClr val="accent5">
                    <a:lumMod val="10000"/>
                  </a:schemeClr>
                </a:solidFill>
              </a:rPr>
              <a:t> </a:t>
            </a:r>
            <a:r>
              <a:rPr lang="en-US" dirty="0" smtClean="0"/>
              <a:t>and </a:t>
            </a:r>
            <a:r>
              <a:rPr lang="en-US" dirty="0" err="1" smtClean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cmsd</a:t>
            </a:r>
            <a:r>
              <a:rPr lang="en-US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smtClean="0"/>
              <a:t>daemons</a:t>
            </a:r>
          </a:p>
          <a:p>
            <a:pPr lvl="2"/>
            <a:r>
              <a:rPr lang="en-US" dirty="0" err="1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xrootd</a:t>
            </a:r>
            <a:r>
              <a:rPr lang="en-US" dirty="0" smtClean="0">
                <a:solidFill>
                  <a:schemeClr val="accent5">
                    <a:lumMod val="10000"/>
                  </a:schemeClr>
                </a:solidFill>
              </a:rPr>
              <a:t> </a:t>
            </a:r>
            <a:r>
              <a:rPr lang="en-US" dirty="0" smtClean="0"/>
              <a:t>daemon provides access to data</a:t>
            </a:r>
          </a:p>
          <a:p>
            <a:pPr lvl="2"/>
            <a:r>
              <a:rPr lang="en-US" dirty="0" err="1" smtClean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cmsd</a:t>
            </a:r>
            <a:r>
              <a:rPr lang="en-US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smtClean="0"/>
              <a:t>daemon clusters </a:t>
            </a:r>
            <a:r>
              <a:rPr lang="en-US" dirty="0" err="1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xrootd</a:t>
            </a:r>
            <a:r>
              <a:rPr lang="en-US" dirty="0" smtClean="0">
                <a:solidFill>
                  <a:schemeClr val="accent5">
                    <a:lumMod val="10000"/>
                  </a:schemeClr>
                </a:solidFill>
              </a:rPr>
              <a:t> </a:t>
            </a:r>
            <a:r>
              <a:rPr lang="en-US" dirty="0" smtClean="0"/>
              <a:t>daemons together</a:t>
            </a:r>
          </a:p>
          <a:p>
            <a:pPr lvl="1"/>
            <a:r>
              <a:rPr lang="en-US" dirty="0" smtClean="0"/>
              <a:t>Attempts to brand software as </a:t>
            </a:r>
            <a:r>
              <a:rPr lang="en-US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Scalla</a:t>
            </a: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smtClean="0"/>
              <a:t>have failed</a:t>
            </a:r>
            <a:endParaRPr lang="en-US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2"/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Isn’t </a:t>
            </a:r>
            <a:r>
              <a:rPr lang="en-US" dirty="0" err="1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xrootd</a:t>
            </a:r>
            <a:r>
              <a:rPr lang="en-US" dirty="0" smtClean="0">
                <a:solidFill>
                  <a:schemeClr val="accent5">
                    <a:lumMod val="10000"/>
                  </a:schemeClr>
                </a:solidFill>
              </a:rPr>
              <a:t> 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305800" cy="4343400"/>
          </a:xfrm>
        </p:spPr>
        <p:txBody>
          <a:bodyPr/>
          <a:lstStyle/>
          <a:p>
            <a:r>
              <a:rPr lang="en-US" dirty="0" smtClean="0"/>
              <a:t>It is not a POSIX file system</a:t>
            </a:r>
          </a:p>
          <a:p>
            <a:pPr lvl="1"/>
            <a:r>
              <a:rPr lang="en-US" dirty="0" smtClean="0"/>
              <a:t>There is a </a:t>
            </a: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FUSE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smtClean="0"/>
              <a:t>implementation called </a:t>
            </a:r>
            <a:r>
              <a:rPr lang="en-US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xrootdFS</a:t>
            </a:r>
            <a:endParaRPr lang="en-US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2"/>
            <a:r>
              <a:rPr lang="en-US" dirty="0" smtClean="0"/>
              <a:t>An </a:t>
            </a:r>
            <a:r>
              <a:rPr lang="en-US" dirty="0" err="1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xrootd</a:t>
            </a:r>
            <a:r>
              <a:rPr lang="en-US" dirty="0" smtClean="0"/>
              <a:t> </a:t>
            </a:r>
            <a:r>
              <a:rPr lang="en-US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client</a:t>
            </a: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smtClean="0"/>
              <a:t>simulating a mountable file system</a:t>
            </a:r>
          </a:p>
          <a:p>
            <a:pPr lvl="3"/>
            <a:r>
              <a:rPr lang="en-US" dirty="0" smtClean="0"/>
              <a:t>It does not provide full POSIX file system semantics</a:t>
            </a:r>
          </a:p>
          <a:p>
            <a:r>
              <a:rPr lang="en-US" dirty="0" smtClean="0"/>
              <a:t>It is not an Storage Resource Manager (SRM)</a:t>
            </a:r>
          </a:p>
          <a:p>
            <a:pPr lvl="1"/>
            <a:r>
              <a:rPr lang="en-US" dirty="0" smtClean="0"/>
              <a:t>Provides SRM functionality via </a:t>
            </a:r>
            <a:r>
              <a:rPr lang="en-US" dirty="0" err="1" smtClean="0">
                <a:solidFill>
                  <a:schemeClr val="accent6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BeStMan</a:t>
            </a:r>
            <a:endParaRPr lang="en-US" dirty="0" smtClean="0">
              <a:solidFill>
                <a:schemeClr val="accent6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dirty="0" smtClean="0"/>
              <a:t>It is not aware of any file internals </a:t>
            </a:r>
            <a:r>
              <a:rPr lang="en-US" sz="1800" dirty="0" smtClean="0"/>
              <a:t>(e.g., root files)</a:t>
            </a:r>
          </a:p>
          <a:p>
            <a:pPr lvl="1"/>
            <a:r>
              <a:rPr lang="en-US" dirty="0" smtClean="0"/>
              <a:t>But is distributed with root and proof frameworks</a:t>
            </a:r>
          </a:p>
          <a:p>
            <a:pPr lvl="2"/>
            <a:r>
              <a:rPr lang="en-US" dirty="0" smtClean="0"/>
              <a:t>As it provides unique &amp; efficient file access primitives</a:t>
            </a:r>
          </a:p>
          <a:p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Primary </a:t>
            </a:r>
            <a:r>
              <a:rPr lang="en-US" dirty="0" err="1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xrootd</a:t>
            </a:r>
            <a:r>
              <a:rPr lang="en-US" dirty="0" smtClean="0">
                <a:solidFill>
                  <a:schemeClr val="accent5">
                    <a:lumMod val="10000"/>
                  </a:schemeClr>
                </a:solidFill>
              </a:rPr>
              <a:t> </a:t>
            </a:r>
            <a:r>
              <a:rPr lang="en-US" dirty="0" smtClean="0"/>
              <a:t>Access Modes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534400" cy="434340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sz="2400" dirty="0" smtClean="0"/>
              <a:t>The root framework</a:t>
            </a:r>
          </a:p>
          <a:p>
            <a:pPr lvl="1">
              <a:spcBef>
                <a:spcPts val="0"/>
              </a:spcBef>
            </a:pPr>
            <a:r>
              <a:rPr lang="en-US" sz="2000" dirty="0" smtClean="0"/>
              <a:t>Used by most HEP and many </a:t>
            </a:r>
            <a:r>
              <a:rPr lang="en-US" sz="2000" dirty="0" err="1" smtClean="0"/>
              <a:t>Astro</a:t>
            </a:r>
            <a:r>
              <a:rPr lang="en-US" sz="2000" dirty="0" smtClean="0"/>
              <a:t> experiments </a:t>
            </a:r>
            <a:r>
              <a:rPr lang="en-US" sz="1200" dirty="0" smtClean="0"/>
              <a:t>(</a:t>
            </a:r>
            <a:r>
              <a:rPr lang="en-US" sz="1200" dirty="0" err="1" smtClean="0"/>
              <a:t>MacOS</a:t>
            </a:r>
            <a:r>
              <a:rPr lang="en-US" sz="1200" dirty="0" smtClean="0"/>
              <a:t>, Unix and Windows)</a:t>
            </a:r>
          </a:p>
          <a:p>
            <a:pPr>
              <a:spcBef>
                <a:spcPts val="0"/>
              </a:spcBef>
            </a:pPr>
            <a:r>
              <a:rPr lang="en-US" sz="2400" dirty="0" smtClean="0"/>
              <a:t>POSIX preload library</a:t>
            </a:r>
          </a:p>
          <a:p>
            <a:pPr lvl="1">
              <a:spcBef>
                <a:spcPts val="0"/>
              </a:spcBef>
            </a:pPr>
            <a:r>
              <a:rPr lang="en-US" sz="2000" dirty="0" smtClean="0"/>
              <a:t>Any POSIX compliant application </a:t>
            </a:r>
            <a:r>
              <a:rPr lang="en-US" sz="1200" dirty="0" smtClean="0"/>
              <a:t>(Unix only, no recompilation needed)</a:t>
            </a:r>
          </a:p>
          <a:p>
            <a:pPr>
              <a:spcBef>
                <a:spcPts val="0"/>
              </a:spcBef>
            </a:pPr>
            <a:r>
              <a:rPr lang="en-US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</a:t>
            </a:r>
            <a:r>
              <a:rPr lang="en-US" sz="2400" dirty="0" smtClean="0"/>
              <a:t>ile system in </a:t>
            </a:r>
            <a:r>
              <a:rPr lang="en-US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</a:t>
            </a:r>
            <a:r>
              <a:rPr lang="en-US" sz="2400" dirty="0" smtClean="0"/>
              <a:t>ser </a:t>
            </a:r>
            <a:r>
              <a:rPr lang="en-US" sz="24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  <a:r>
              <a:rPr lang="en-US" sz="2400" dirty="0" err="1" smtClean="0"/>
              <a:t>pac</a:t>
            </a:r>
            <a:r>
              <a:rPr lang="en-US" sz="24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</a:t>
            </a:r>
            <a:endParaRPr lang="en-US" sz="1200" dirty="0" smtClean="0"/>
          </a:p>
          <a:p>
            <a:pPr lvl="1">
              <a:spcBef>
                <a:spcPts val="0"/>
              </a:spcBef>
            </a:pPr>
            <a:r>
              <a:rPr lang="en-US" sz="2000" dirty="0" smtClean="0"/>
              <a:t>A mounted </a:t>
            </a:r>
            <a:r>
              <a:rPr lang="en-US" sz="2000" dirty="0" err="1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xrootd</a:t>
            </a:r>
            <a:r>
              <a:rPr lang="en-US" sz="2000" dirty="0" smtClean="0">
                <a:solidFill>
                  <a:schemeClr val="accent5">
                    <a:lumMod val="10000"/>
                  </a:schemeClr>
                </a:solidFill>
              </a:rPr>
              <a:t> </a:t>
            </a:r>
            <a:r>
              <a:rPr lang="en-US" sz="2000" dirty="0" smtClean="0"/>
              <a:t>data </a:t>
            </a:r>
            <a:r>
              <a:rPr lang="en-US" sz="2000" dirty="0" smtClean="0"/>
              <a:t>a</a:t>
            </a:r>
            <a:r>
              <a:rPr lang="en-US" sz="2000" dirty="0" smtClean="0"/>
              <a:t>ccess system </a:t>
            </a:r>
            <a:r>
              <a:rPr lang="en-US" sz="2000" dirty="0" smtClean="0"/>
              <a:t>via </a:t>
            </a:r>
            <a:r>
              <a:rPr lang="en-US" sz="2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FUSE</a:t>
            </a:r>
            <a:r>
              <a:rPr lang="en-US" sz="2000" dirty="0" smtClean="0"/>
              <a:t> </a:t>
            </a:r>
            <a:r>
              <a:rPr lang="en-US" sz="1100" dirty="0" smtClean="0"/>
              <a:t>(Linux and </a:t>
            </a:r>
            <a:r>
              <a:rPr lang="en-US" sz="1100" dirty="0" err="1" smtClean="0"/>
              <a:t>MacOS</a:t>
            </a:r>
            <a:r>
              <a:rPr lang="en-US" sz="1100" dirty="0" smtClean="0"/>
              <a:t> only)</a:t>
            </a:r>
            <a:endParaRPr lang="en-US" sz="2000" dirty="0" smtClean="0"/>
          </a:p>
          <a:p>
            <a:pPr>
              <a:spcBef>
                <a:spcPts val="0"/>
              </a:spcBef>
            </a:pPr>
            <a:r>
              <a:rPr lang="en-US" sz="2400" dirty="0" smtClean="0"/>
              <a:t>SRM, </a:t>
            </a:r>
            <a:r>
              <a:rPr lang="en-US" sz="2400" dirty="0" err="1" smtClean="0"/>
              <a:t>globus</a:t>
            </a:r>
            <a:r>
              <a:rPr lang="en-US" sz="2400" dirty="0" smtClean="0"/>
              <a:t>-</a:t>
            </a:r>
            <a:r>
              <a:rPr lang="en-US" sz="2400" dirty="0" err="1" smtClean="0"/>
              <a:t>url</a:t>
            </a:r>
            <a:r>
              <a:rPr lang="en-US" sz="2400" dirty="0" smtClean="0"/>
              <a:t>-copy, </a:t>
            </a:r>
            <a:r>
              <a:rPr lang="en-US" sz="2400" dirty="0" err="1" smtClean="0"/>
              <a:t>gridFTP</a:t>
            </a:r>
            <a:r>
              <a:rPr lang="en-US" sz="2400" dirty="0" smtClean="0"/>
              <a:t>, etc</a:t>
            </a:r>
          </a:p>
          <a:p>
            <a:pPr lvl="1">
              <a:spcBef>
                <a:spcPts val="0"/>
              </a:spcBef>
            </a:pPr>
            <a:r>
              <a:rPr lang="en-US" sz="2000" dirty="0" smtClean="0"/>
              <a:t>General grid access </a:t>
            </a:r>
            <a:r>
              <a:rPr lang="en-US" sz="1200" dirty="0" smtClean="0"/>
              <a:t>(Unix only)</a:t>
            </a:r>
          </a:p>
          <a:p>
            <a:pPr>
              <a:spcBef>
                <a:spcPts val="0"/>
              </a:spcBef>
            </a:pPr>
            <a:r>
              <a:rPr lang="en-US" sz="2400" dirty="0" err="1" smtClean="0"/>
              <a:t>xrdcp</a:t>
            </a:r>
            <a:endParaRPr lang="en-US" sz="2400" dirty="0" smtClean="0"/>
          </a:p>
          <a:p>
            <a:pPr lvl="1">
              <a:spcBef>
                <a:spcPts val="0"/>
              </a:spcBef>
            </a:pPr>
            <a:r>
              <a:rPr lang="en-US" sz="2000" dirty="0" smtClean="0"/>
              <a:t>The parallel stream, multi-source copy command  </a:t>
            </a:r>
            <a:r>
              <a:rPr lang="en-US" sz="1200" dirty="0" smtClean="0"/>
              <a:t>(</a:t>
            </a:r>
            <a:r>
              <a:rPr lang="en-US" sz="1200" dirty="0" err="1" smtClean="0"/>
              <a:t>MacOS</a:t>
            </a:r>
            <a:r>
              <a:rPr lang="en-US" sz="1200" dirty="0" smtClean="0"/>
              <a:t>, Unix and Windows)</a:t>
            </a:r>
          </a:p>
          <a:p>
            <a:pPr>
              <a:spcBef>
                <a:spcPts val="0"/>
              </a:spcBef>
            </a:pPr>
            <a:r>
              <a:rPr lang="en-US" sz="2400" dirty="0" err="1" smtClean="0"/>
              <a:t>xrd</a:t>
            </a:r>
            <a:endParaRPr lang="en-US" sz="2400" dirty="0" smtClean="0"/>
          </a:p>
          <a:p>
            <a:pPr lvl="1">
              <a:spcBef>
                <a:spcPts val="0"/>
              </a:spcBef>
            </a:pPr>
            <a:r>
              <a:rPr lang="en-US" sz="2000" dirty="0" smtClean="0"/>
              <a:t>The command line interface for meta-data operations </a:t>
            </a:r>
            <a:r>
              <a:rPr lang="en-US" sz="1200" dirty="0" smtClean="0"/>
              <a:t>(</a:t>
            </a:r>
            <a:r>
              <a:rPr lang="en-US" sz="1200" dirty="0" err="1" smtClean="0"/>
              <a:t>MacOS</a:t>
            </a:r>
            <a:r>
              <a:rPr lang="en-US" sz="1200" dirty="0" smtClean="0"/>
              <a:t>, Unix and Windows)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84163"/>
            <a:ext cx="7924800" cy="1143000"/>
          </a:xfrm>
        </p:spPr>
        <p:txBody>
          <a:bodyPr/>
          <a:lstStyle/>
          <a:p>
            <a:r>
              <a:rPr lang="en-US" dirty="0" smtClean="0"/>
              <a:t>What Makes </a:t>
            </a:r>
            <a:r>
              <a:rPr lang="en-US" dirty="0" err="1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xrootd</a:t>
            </a:r>
            <a:r>
              <a:rPr lang="en-US" dirty="0" smtClean="0">
                <a:solidFill>
                  <a:schemeClr val="accent5">
                    <a:lumMod val="10000"/>
                  </a:schemeClr>
                </a:solidFill>
              </a:rPr>
              <a:t> </a:t>
            </a:r>
            <a:r>
              <a:rPr lang="en-US" dirty="0" smtClean="0"/>
              <a:t>Unusual?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686800" cy="4343400"/>
          </a:xfrm>
        </p:spPr>
        <p:txBody>
          <a:bodyPr/>
          <a:lstStyle/>
          <a:p>
            <a:pPr>
              <a:lnSpc>
                <a:spcPts val="3200"/>
              </a:lnSpc>
            </a:pPr>
            <a:r>
              <a:rPr lang="en-US" dirty="0" smtClean="0"/>
              <a:t>A comprehensive plug-in architecture</a:t>
            </a:r>
          </a:p>
          <a:p>
            <a:pPr lvl="1">
              <a:lnSpc>
                <a:spcPts val="3200"/>
              </a:lnSpc>
            </a:pPr>
            <a:r>
              <a:rPr lang="en-US" dirty="0" smtClean="0"/>
              <a:t>Security, storage back-ends (e.g., tape), proxies, etc</a:t>
            </a:r>
          </a:p>
          <a:p>
            <a:pPr>
              <a:lnSpc>
                <a:spcPts val="3200"/>
              </a:lnSpc>
            </a:pPr>
            <a:r>
              <a:rPr lang="en-US" dirty="0" smtClean="0"/>
              <a:t>Clusters widely disparate file systems</a:t>
            </a:r>
          </a:p>
          <a:p>
            <a:pPr lvl="1">
              <a:lnSpc>
                <a:spcPts val="3200"/>
              </a:lnSpc>
            </a:pPr>
            <a:r>
              <a:rPr lang="en-US" dirty="0" smtClean="0"/>
              <a:t>Practically any existing file system</a:t>
            </a:r>
          </a:p>
          <a:p>
            <a:pPr lvl="2">
              <a:lnSpc>
                <a:spcPts val="3200"/>
              </a:lnSpc>
            </a:pPr>
            <a:r>
              <a:rPr lang="en-US" dirty="0" smtClean="0"/>
              <a:t>Distributed </a:t>
            </a:r>
            <a:r>
              <a:rPr lang="en-US" sz="1400" dirty="0" smtClean="0"/>
              <a:t>(</a:t>
            </a:r>
            <a:r>
              <a:rPr lang="en-US" sz="1400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shared-everything</a:t>
            </a:r>
            <a:r>
              <a:rPr lang="en-US" sz="1400" dirty="0" smtClean="0"/>
              <a:t>) </a:t>
            </a:r>
            <a:r>
              <a:rPr lang="en-US" dirty="0" smtClean="0"/>
              <a:t>to JBODS </a:t>
            </a:r>
            <a:r>
              <a:rPr lang="en-US" sz="1400" dirty="0" smtClean="0"/>
              <a:t>(</a:t>
            </a:r>
            <a:r>
              <a:rPr lang="en-US" sz="1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shared-nothing</a:t>
            </a:r>
            <a:r>
              <a:rPr lang="en-US" sz="1400" dirty="0" smtClean="0"/>
              <a:t>)</a:t>
            </a:r>
            <a:endParaRPr lang="en-US" dirty="0" smtClean="0"/>
          </a:p>
          <a:p>
            <a:pPr lvl="1">
              <a:lnSpc>
                <a:spcPts val="3200"/>
              </a:lnSpc>
            </a:pPr>
            <a:r>
              <a:rPr lang="en-US" dirty="0" smtClean="0"/>
              <a:t>Unified view at local, regional, and global levels</a:t>
            </a:r>
          </a:p>
          <a:p>
            <a:pPr>
              <a:lnSpc>
                <a:spcPts val="3200"/>
              </a:lnSpc>
            </a:pPr>
            <a:r>
              <a:rPr lang="en-US" dirty="0" smtClean="0"/>
              <a:t>Very low support requirements</a:t>
            </a:r>
          </a:p>
          <a:p>
            <a:pPr lvl="1">
              <a:lnSpc>
                <a:spcPts val="3200"/>
              </a:lnSpc>
            </a:pPr>
            <a:r>
              <a:rPr lang="en-US" dirty="0" smtClean="0"/>
              <a:t>Hardware and human administration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8"/>
          <p:cNvGrpSpPr>
            <a:grpSpLocks/>
          </p:cNvGrpSpPr>
          <p:nvPr/>
        </p:nvGrpSpPr>
        <p:grpSpPr bwMode="auto">
          <a:xfrm>
            <a:off x="6657975" y="2895600"/>
            <a:ext cx="1789112" cy="1411288"/>
            <a:chOff x="4393" y="2064"/>
            <a:chExt cx="1127" cy="889"/>
          </a:xfrm>
        </p:grpSpPr>
        <p:sp>
          <p:nvSpPr>
            <p:cNvPr id="5" name="Rectangle 19"/>
            <p:cNvSpPr>
              <a:spLocks noChangeArrowheads="1"/>
            </p:cNvSpPr>
            <p:nvPr/>
          </p:nvSpPr>
          <p:spPr bwMode="auto">
            <a:xfrm>
              <a:off x="4416" y="2112"/>
              <a:ext cx="1104" cy="347"/>
            </a:xfrm>
            <a:prstGeom prst="rect">
              <a:avLst/>
            </a:prstGeom>
            <a:gradFill rotWithShape="1">
              <a:gsLst>
                <a:gs pos="0">
                  <a:srgbClr val="DCEBF5"/>
                </a:gs>
                <a:gs pos="8000">
                  <a:srgbClr val="83A7C3"/>
                </a:gs>
                <a:gs pos="13000">
                  <a:srgbClr val="768FB9"/>
                </a:gs>
                <a:gs pos="21001">
                  <a:srgbClr val="83A7C3"/>
                </a:gs>
                <a:gs pos="52000">
                  <a:srgbClr val="FFFFFF"/>
                </a:gs>
                <a:gs pos="56000">
                  <a:srgbClr val="9C6563"/>
                </a:gs>
                <a:gs pos="58000">
                  <a:srgbClr val="80302D"/>
                </a:gs>
                <a:gs pos="71001">
                  <a:srgbClr val="C0524E"/>
                </a:gs>
                <a:gs pos="94000">
                  <a:srgbClr val="EBDAD4"/>
                </a:gs>
                <a:gs pos="100000">
                  <a:srgbClr val="55261C"/>
                </a:gs>
              </a:gsLst>
              <a:lin ang="5400000" scaled="1"/>
            </a:gradFill>
            <a:ln w="9525" algn="ctr">
              <a:noFill/>
              <a:miter lim="800000"/>
              <a:headEnd/>
              <a:tailEnd/>
            </a:ln>
            <a:effectLst/>
            <a:scene3d>
              <a:camera prst="legacyPerspectiveTopRight"/>
              <a:lightRig rig="legacyFlat3" dir="b"/>
            </a:scene3d>
            <a:sp3d extrusionH="887400" prstMaterial="legacyMatte">
              <a:bevelT w="13500" h="13500" prst="angle"/>
              <a:bevelB w="13500" h="13500" prst="angle"/>
              <a:extrusionClr>
                <a:srgbClr val="DCEBF5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6" name="Group 20"/>
            <p:cNvGrpSpPr>
              <a:grpSpLocks/>
            </p:cNvGrpSpPr>
            <p:nvPr/>
          </p:nvGrpSpPr>
          <p:grpSpPr bwMode="auto">
            <a:xfrm>
              <a:off x="4393" y="2064"/>
              <a:ext cx="1091" cy="889"/>
              <a:chOff x="4393" y="2064"/>
              <a:chExt cx="1091" cy="889"/>
            </a:xfrm>
          </p:grpSpPr>
          <p:pic>
            <p:nvPicPr>
              <p:cNvPr id="7" name="Picture 21" descr="MCj03226620000[1]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 rot="7745936">
                <a:off x="4464" y="2448"/>
                <a:ext cx="434" cy="576"/>
              </a:xfrm>
              <a:prstGeom prst="rect">
                <a:avLst/>
              </a:prstGeom>
              <a:noFill/>
            </p:spPr>
          </p:pic>
          <p:sp>
            <p:nvSpPr>
              <p:cNvPr id="8" name="Text Box 22"/>
              <p:cNvSpPr txBox="1">
                <a:spLocks noChangeArrowheads="1"/>
              </p:cNvSpPr>
              <p:nvPr/>
            </p:nvSpPr>
            <p:spPr bwMode="auto">
              <a:xfrm>
                <a:off x="4512" y="2064"/>
                <a:ext cx="972" cy="384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r>
                  <a:rPr lang="en-US" sz="2000" b="1" dirty="0">
                    <a:latin typeface="Times New Roman" pitchFamily="18" charset="0"/>
                    <a:cs typeface="Times New Roman" pitchFamily="18" charset="0"/>
                  </a:rPr>
                  <a:t>lfn2pfn</a:t>
                </a:r>
              </a:p>
              <a:p>
                <a:r>
                  <a:rPr lang="en-US" sz="1400" dirty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prefix encoding</a:t>
                </a:r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Plug-In Architecture</a:t>
            </a:r>
            <a:endParaRPr lang="en-US" dirty="0"/>
          </a:p>
        </p:txBody>
      </p:sp>
      <p:grpSp>
        <p:nvGrpSpPr>
          <p:cNvPr id="9" name="Group 45"/>
          <p:cNvGrpSpPr>
            <a:grpSpLocks/>
          </p:cNvGrpSpPr>
          <p:nvPr/>
        </p:nvGrpSpPr>
        <p:grpSpPr bwMode="auto">
          <a:xfrm>
            <a:off x="4027487" y="4152900"/>
            <a:ext cx="4495800" cy="952500"/>
            <a:chOff x="2736" y="2616"/>
            <a:chExt cx="2832" cy="600"/>
          </a:xfrm>
        </p:grpSpPr>
        <p:sp>
          <p:nvSpPr>
            <p:cNvPr id="10" name="AutoShape 9"/>
            <p:cNvSpPr>
              <a:spLocks noChangeArrowheads="1"/>
            </p:cNvSpPr>
            <p:nvPr/>
          </p:nvSpPr>
          <p:spPr bwMode="auto">
            <a:xfrm>
              <a:off x="5184" y="2688"/>
              <a:ext cx="384" cy="336"/>
            </a:xfrm>
            <a:prstGeom prst="flowChartMagneticDisk">
              <a:avLst/>
            </a:prstGeom>
            <a:gradFill rotWithShape="1">
              <a:gsLst>
                <a:gs pos="0">
                  <a:srgbClr val="BBDFD8"/>
                </a:gs>
                <a:gs pos="100000">
                  <a:schemeClr val="hlink"/>
                </a:gs>
              </a:gsLst>
              <a:lin ang="5400000" scaled="1"/>
            </a:gra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11" name="Group 23"/>
            <p:cNvGrpSpPr>
              <a:grpSpLocks/>
            </p:cNvGrpSpPr>
            <p:nvPr/>
          </p:nvGrpSpPr>
          <p:grpSpPr bwMode="auto">
            <a:xfrm>
              <a:off x="2736" y="2616"/>
              <a:ext cx="2188" cy="600"/>
              <a:chOff x="2736" y="2856"/>
              <a:chExt cx="2188" cy="600"/>
            </a:xfrm>
          </p:grpSpPr>
          <p:pic>
            <p:nvPicPr>
              <p:cNvPr id="13" name="Picture 24" descr="MCj03359140000[1]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 rot="2582546">
                <a:off x="2736" y="2856"/>
                <a:ext cx="768" cy="504"/>
              </a:xfrm>
              <a:prstGeom prst="rect">
                <a:avLst/>
              </a:prstGeom>
              <a:noFill/>
            </p:spPr>
          </p:pic>
          <p:sp>
            <p:nvSpPr>
              <p:cNvPr id="14" name="Rectangle 25"/>
              <p:cNvSpPr>
                <a:spLocks noChangeArrowheads="1"/>
              </p:cNvSpPr>
              <p:nvPr/>
            </p:nvSpPr>
            <p:spPr bwMode="auto">
              <a:xfrm>
                <a:off x="3504" y="2928"/>
                <a:ext cx="1392" cy="528"/>
              </a:xfrm>
              <a:prstGeom prst="rect">
                <a:avLst/>
              </a:prstGeom>
              <a:gradFill rotWithShape="1">
                <a:gsLst>
                  <a:gs pos="0">
                    <a:srgbClr val="DCEBF5"/>
                  </a:gs>
                  <a:gs pos="8000">
                    <a:srgbClr val="83A7C3"/>
                  </a:gs>
                  <a:gs pos="13000">
                    <a:srgbClr val="768FB9"/>
                  </a:gs>
                  <a:gs pos="21001">
                    <a:srgbClr val="83A7C3"/>
                  </a:gs>
                  <a:gs pos="52000">
                    <a:srgbClr val="FFFFFF"/>
                  </a:gs>
                  <a:gs pos="56000">
                    <a:srgbClr val="9C6563"/>
                  </a:gs>
                  <a:gs pos="58000">
                    <a:srgbClr val="80302D"/>
                  </a:gs>
                  <a:gs pos="71001">
                    <a:srgbClr val="C0524E"/>
                  </a:gs>
                  <a:gs pos="94000">
                    <a:srgbClr val="EBDAD4"/>
                  </a:gs>
                  <a:gs pos="100000">
                    <a:srgbClr val="55261C"/>
                  </a:gs>
                </a:gsLst>
                <a:lin ang="5400000" scaled="1"/>
              </a:gradFill>
              <a:ln w="9525" algn="ctr">
                <a:noFill/>
                <a:miter lim="800000"/>
                <a:headEnd/>
                <a:tailEnd/>
              </a:ln>
              <a:effectLst/>
              <a:scene3d>
                <a:camera prst="legacyPerspectiveTopRight"/>
                <a:lightRig rig="legacyFlat3" dir="b"/>
              </a:scene3d>
              <a:sp3d extrusionH="887400" prstMaterial="legacyMatte">
                <a:bevelT w="13500" h="13500" prst="angle"/>
                <a:bevelB w="13500" h="13500" prst="angle"/>
                <a:extrusionClr>
                  <a:srgbClr val="DCEBF5"/>
                </a:extrusionClr>
              </a:sp3d>
            </p:spPr>
            <p:txBody>
              <a:bodyPr wrap="none" anchor="ctr">
                <a:flatTx/>
              </a:bodyPr>
              <a:lstStyle/>
              <a:p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5" name="Text Box 26"/>
              <p:cNvSpPr txBox="1">
                <a:spLocks noChangeArrowheads="1"/>
              </p:cNvSpPr>
              <p:nvPr/>
            </p:nvSpPr>
            <p:spPr bwMode="auto">
              <a:xfrm>
                <a:off x="3463" y="3001"/>
                <a:ext cx="1461" cy="388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600" b="1" dirty="0" smtClean="0">
                    <a:latin typeface="Times New Roman" pitchFamily="18" charset="0"/>
                    <a:cs typeface="Times New Roman" pitchFamily="18" charset="0"/>
                  </a:rPr>
                  <a:t>Physical Storage </a:t>
                </a:r>
                <a:r>
                  <a:rPr lang="en-US" sz="1600" b="1" dirty="0">
                    <a:latin typeface="Times New Roman" pitchFamily="18" charset="0"/>
                    <a:cs typeface="Times New Roman" pitchFamily="18" charset="0"/>
                  </a:rPr>
                  <a:t>System</a:t>
                </a:r>
              </a:p>
              <a:p>
                <a:r>
                  <a:rPr lang="en-US" sz="1800" dirty="0" smtClean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(</a:t>
                </a:r>
                <a:r>
                  <a:rPr lang="en-US" dirty="0" err="1" smtClean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uf</a:t>
                </a:r>
                <a:r>
                  <a:rPr lang="en-US" sz="1800" dirty="0" err="1" smtClean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s</a:t>
                </a:r>
                <a:r>
                  <a:rPr lang="en-US" sz="1800" dirty="0" smtClean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, </a:t>
                </a:r>
                <a:r>
                  <a:rPr lang="en-US" sz="1800" dirty="0" err="1" smtClean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hdfs</a:t>
                </a:r>
                <a:r>
                  <a:rPr lang="en-US" sz="1800" dirty="0" smtClean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, </a:t>
                </a:r>
                <a:r>
                  <a:rPr lang="en-US" sz="1800" dirty="0" err="1" smtClean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hpss</a:t>
                </a:r>
                <a:r>
                  <a:rPr lang="en-US" sz="1800" dirty="0" smtClean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, etc</a:t>
                </a:r>
                <a:r>
                  <a:rPr lang="en-US" sz="1800" dirty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)</a:t>
                </a:r>
              </a:p>
            </p:txBody>
          </p:sp>
        </p:grpSp>
        <p:sp>
          <p:nvSpPr>
            <p:cNvPr id="12" name="Line 44"/>
            <p:cNvSpPr>
              <a:spLocks noChangeShapeType="1"/>
            </p:cNvSpPr>
            <p:nvPr/>
          </p:nvSpPr>
          <p:spPr bwMode="auto">
            <a:xfrm>
              <a:off x="4944" y="2880"/>
              <a:ext cx="240" cy="0"/>
            </a:xfrm>
            <a:prstGeom prst="line">
              <a:avLst/>
            </a:prstGeom>
            <a:noFill/>
            <a:ln w="38100">
              <a:solidFill>
                <a:srgbClr val="CC3300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6" name="Group 2"/>
          <p:cNvGrpSpPr>
            <a:grpSpLocks/>
          </p:cNvGrpSpPr>
          <p:nvPr/>
        </p:nvGrpSpPr>
        <p:grpSpPr bwMode="auto">
          <a:xfrm>
            <a:off x="5475286" y="1828800"/>
            <a:ext cx="2362200" cy="1828800"/>
            <a:chOff x="3648" y="1248"/>
            <a:chExt cx="1488" cy="1152"/>
          </a:xfrm>
        </p:grpSpPr>
        <p:pic>
          <p:nvPicPr>
            <p:cNvPr id="17" name="Picture 3" descr="MCj02155700000[1]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 rot="-64580479">
              <a:off x="3648" y="1680"/>
              <a:ext cx="684" cy="720"/>
            </a:xfrm>
            <a:prstGeom prst="rect">
              <a:avLst/>
            </a:prstGeom>
            <a:noFill/>
          </p:spPr>
        </p:pic>
        <p:sp>
          <p:nvSpPr>
            <p:cNvPr id="18" name="Rectangle 4"/>
            <p:cNvSpPr>
              <a:spLocks noChangeArrowheads="1"/>
            </p:cNvSpPr>
            <p:nvPr/>
          </p:nvSpPr>
          <p:spPr bwMode="auto">
            <a:xfrm>
              <a:off x="4080" y="1248"/>
              <a:ext cx="1056" cy="480"/>
            </a:xfrm>
            <a:prstGeom prst="rect">
              <a:avLst/>
            </a:prstGeom>
            <a:gradFill rotWithShape="1">
              <a:gsLst>
                <a:gs pos="0">
                  <a:srgbClr val="DCEBF5"/>
                </a:gs>
                <a:gs pos="8000">
                  <a:srgbClr val="83A7C3"/>
                </a:gs>
                <a:gs pos="13000">
                  <a:srgbClr val="768FB9"/>
                </a:gs>
                <a:gs pos="21001">
                  <a:srgbClr val="83A7C3"/>
                </a:gs>
                <a:gs pos="52000">
                  <a:srgbClr val="FFFFFF"/>
                </a:gs>
                <a:gs pos="56000">
                  <a:srgbClr val="9C6563"/>
                </a:gs>
                <a:gs pos="58000">
                  <a:srgbClr val="80302D"/>
                </a:gs>
                <a:gs pos="71001">
                  <a:srgbClr val="C0524E"/>
                </a:gs>
                <a:gs pos="94000">
                  <a:srgbClr val="EBDAD4"/>
                </a:gs>
                <a:gs pos="100000">
                  <a:srgbClr val="55261C"/>
                </a:gs>
              </a:gsLst>
              <a:lin ang="5400000" scaled="1"/>
            </a:gradFill>
            <a:ln w="9525" algn="ctr">
              <a:noFill/>
              <a:miter lim="800000"/>
              <a:headEnd/>
              <a:tailEnd/>
            </a:ln>
            <a:effectLst/>
            <a:scene3d>
              <a:camera prst="legacyPerspectiveTopRight"/>
              <a:lightRig rig="legacyFlat3" dir="b"/>
            </a:scene3d>
            <a:sp3d extrusionH="887400" prstMaterial="legacyMatte">
              <a:bevelT w="13500" h="13500" prst="angle"/>
              <a:bevelB w="13500" h="13500" prst="angle"/>
              <a:extrusionClr>
                <a:srgbClr val="DCEBF5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9" name="Text Box 5"/>
            <p:cNvSpPr txBox="1">
              <a:spLocks noChangeArrowheads="1"/>
            </p:cNvSpPr>
            <p:nvPr/>
          </p:nvSpPr>
          <p:spPr bwMode="auto">
            <a:xfrm>
              <a:off x="4080" y="1282"/>
              <a:ext cx="1056" cy="42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1" dirty="0">
                  <a:latin typeface="Times New Roman" pitchFamily="18" charset="0"/>
                  <a:cs typeface="Times New Roman" pitchFamily="18" charset="0"/>
                </a:rPr>
                <a:t>A</a:t>
              </a:r>
              <a:r>
                <a:rPr lang="en-US" b="1" dirty="0" smtClean="0">
                  <a:latin typeface="Times New Roman" pitchFamily="18" charset="0"/>
                  <a:cs typeface="Times New Roman" pitchFamily="18" charset="0"/>
                </a:rPr>
                <a:t>uthentication</a:t>
              </a:r>
              <a:endParaRPr lang="en-US" b="1" dirty="0">
                <a:latin typeface="Times New Roman" pitchFamily="18" charset="0"/>
                <a:cs typeface="Times New Roman" pitchFamily="18" charset="0"/>
              </a:endParaRPr>
            </a:p>
            <a:p>
              <a:r>
                <a:rPr lang="en-US" sz="2000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(</a:t>
              </a:r>
              <a:r>
                <a:rPr lang="en-US" sz="2000" dirty="0" err="1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gsi</a:t>
              </a:r>
              <a:r>
                <a:rPr lang="en-US" sz="2000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, krb5, etc)</a:t>
              </a:r>
            </a:p>
          </p:txBody>
        </p:sp>
      </p:grpSp>
      <p:grpSp>
        <p:nvGrpSpPr>
          <p:cNvPr id="20" name="Group 14"/>
          <p:cNvGrpSpPr>
            <a:grpSpLocks/>
          </p:cNvGrpSpPr>
          <p:nvPr/>
        </p:nvGrpSpPr>
        <p:grpSpPr bwMode="auto">
          <a:xfrm>
            <a:off x="1589087" y="4745038"/>
            <a:ext cx="2493963" cy="1585912"/>
            <a:chOff x="1200" y="2989"/>
            <a:chExt cx="1571" cy="999"/>
          </a:xfrm>
        </p:grpSpPr>
        <p:sp>
          <p:nvSpPr>
            <p:cNvPr id="21" name="Rectangle 15"/>
            <p:cNvSpPr>
              <a:spLocks noChangeArrowheads="1"/>
            </p:cNvSpPr>
            <p:nvPr/>
          </p:nvSpPr>
          <p:spPr bwMode="auto">
            <a:xfrm>
              <a:off x="1200" y="3552"/>
              <a:ext cx="1056" cy="432"/>
            </a:xfrm>
            <a:prstGeom prst="rect">
              <a:avLst/>
            </a:prstGeom>
            <a:gradFill rotWithShape="1">
              <a:gsLst>
                <a:gs pos="0">
                  <a:srgbClr val="DCEBF5"/>
                </a:gs>
                <a:gs pos="8000">
                  <a:srgbClr val="83A7C3"/>
                </a:gs>
                <a:gs pos="13000">
                  <a:srgbClr val="768FB9"/>
                </a:gs>
                <a:gs pos="21001">
                  <a:srgbClr val="83A7C3"/>
                </a:gs>
                <a:gs pos="52000">
                  <a:srgbClr val="FFFFFF"/>
                </a:gs>
                <a:gs pos="56000">
                  <a:srgbClr val="9C6563"/>
                </a:gs>
                <a:gs pos="58000">
                  <a:srgbClr val="80302D"/>
                </a:gs>
                <a:gs pos="71001">
                  <a:srgbClr val="C0524E"/>
                </a:gs>
                <a:gs pos="94000">
                  <a:srgbClr val="EBDAD4"/>
                </a:gs>
                <a:gs pos="100000">
                  <a:srgbClr val="55261C"/>
                </a:gs>
              </a:gsLst>
              <a:lin ang="5400000" scaled="1"/>
            </a:gradFill>
            <a:ln w="9525" algn="ctr">
              <a:noFill/>
              <a:miter lim="800000"/>
              <a:headEnd/>
              <a:tailEnd/>
            </a:ln>
            <a:effectLst/>
            <a:scene3d>
              <a:camera prst="legacyPerspectiveTopRight"/>
              <a:lightRig rig="legacyFlat3" dir="b"/>
            </a:scene3d>
            <a:sp3d extrusionH="887400" prstMaterial="legacyMatte">
              <a:bevelT w="13500" h="13500" prst="angle"/>
              <a:bevelB w="13500" h="13500" prst="angle"/>
              <a:extrusionClr>
                <a:srgbClr val="DCEBF5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pic>
          <p:nvPicPr>
            <p:cNvPr id="22" name="Picture 16" descr="MCj02374230000[1]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 rot="99925239">
              <a:off x="2124" y="2916"/>
              <a:ext cx="573" cy="720"/>
            </a:xfrm>
            <a:prstGeom prst="rect">
              <a:avLst/>
            </a:prstGeom>
            <a:noFill/>
          </p:spPr>
        </p:pic>
        <p:sp>
          <p:nvSpPr>
            <p:cNvPr id="23" name="Text Box 17"/>
            <p:cNvSpPr txBox="1">
              <a:spLocks noChangeArrowheads="1"/>
            </p:cNvSpPr>
            <p:nvPr/>
          </p:nvSpPr>
          <p:spPr bwMode="auto">
            <a:xfrm>
              <a:off x="1325" y="3561"/>
              <a:ext cx="842" cy="42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b="1" dirty="0">
                  <a:latin typeface="Times New Roman" pitchFamily="18" charset="0"/>
                  <a:cs typeface="Times New Roman" pitchFamily="18" charset="0"/>
                </a:rPr>
                <a:t>Clustering</a:t>
              </a:r>
            </a:p>
            <a:p>
              <a:r>
                <a:rPr lang="en-US" sz="18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(cmsd</a:t>
              </a:r>
              <a:r>
                <a:rPr lang="en-US" sz="1800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)</a:t>
              </a:r>
            </a:p>
          </p:txBody>
        </p:sp>
      </p:grpSp>
      <p:grpSp>
        <p:nvGrpSpPr>
          <p:cNvPr id="24" name="Group 27"/>
          <p:cNvGrpSpPr>
            <a:grpSpLocks/>
          </p:cNvGrpSpPr>
          <p:nvPr/>
        </p:nvGrpSpPr>
        <p:grpSpPr bwMode="auto">
          <a:xfrm>
            <a:off x="979487" y="3505200"/>
            <a:ext cx="1981200" cy="1292225"/>
            <a:chOff x="816" y="2448"/>
            <a:chExt cx="1248" cy="814"/>
          </a:xfrm>
        </p:grpSpPr>
        <p:pic>
          <p:nvPicPr>
            <p:cNvPr id="25" name="Picture 28" descr="MCj03617160000[1]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1536" y="2737"/>
              <a:ext cx="528" cy="525"/>
            </a:xfrm>
            <a:prstGeom prst="rect">
              <a:avLst/>
            </a:prstGeom>
            <a:noFill/>
          </p:spPr>
        </p:pic>
        <p:sp>
          <p:nvSpPr>
            <p:cNvPr id="26" name="Rectangle 29"/>
            <p:cNvSpPr>
              <a:spLocks noChangeArrowheads="1"/>
            </p:cNvSpPr>
            <p:nvPr/>
          </p:nvSpPr>
          <p:spPr bwMode="auto">
            <a:xfrm>
              <a:off x="816" y="2448"/>
              <a:ext cx="1104" cy="347"/>
            </a:xfrm>
            <a:prstGeom prst="rect">
              <a:avLst/>
            </a:prstGeom>
            <a:gradFill rotWithShape="1">
              <a:gsLst>
                <a:gs pos="0">
                  <a:srgbClr val="DCEBF5"/>
                </a:gs>
                <a:gs pos="8000">
                  <a:srgbClr val="83A7C3"/>
                </a:gs>
                <a:gs pos="13000">
                  <a:srgbClr val="768FB9"/>
                </a:gs>
                <a:gs pos="21001">
                  <a:srgbClr val="83A7C3"/>
                </a:gs>
                <a:gs pos="52000">
                  <a:srgbClr val="FFFFFF"/>
                </a:gs>
                <a:gs pos="56000">
                  <a:srgbClr val="9C6563"/>
                </a:gs>
                <a:gs pos="58000">
                  <a:srgbClr val="80302D"/>
                </a:gs>
                <a:gs pos="71001">
                  <a:srgbClr val="C0524E"/>
                </a:gs>
                <a:gs pos="94000">
                  <a:srgbClr val="EBDAD4"/>
                </a:gs>
                <a:gs pos="100000">
                  <a:srgbClr val="55261C"/>
                </a:gs>
              </a:gsLst>
              <a:lin ang="5400000" scaled="1"/>
            </a:gradFill>
            <a:ln w="9525" algn="ctr">
              <a:noFill/>
              <a:miter lim="800000"/>
              <a:headEnd/>
              <a:tailEnd/>
            </a:ln>
            <a:effectLst/>
            <a:scene3d>
              <a:camera prst="legacyPerspectiveTopRight"/>
              <a:lightRig rig="legacyFlat3" dir="b"/>
            </a:scene3d>
            <a:sp3d extrusionH="887400" prstMaterial="legacyMatte">
              <a:bevelT w="13500" h="13500" prst="angle"/>
              <a:bevelB w="13500" h="13500" prst="angle"/>
              <a:extrusionClr>
                <a:srgbClr val="DCEBF5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7" name="Text Box 30"/>
            <p:cNvSpPr txBox="1">
              <a:spLocks noChangeArrowheads="1"/>
            </p:cNvSpPr>
            <p:nvPr/>
          </p:nvSpPr>
          <p:spPr bwMode="auto">
            <a:xfrm>
              <a:off x="864" y="2448"/>
              <a:ext cx="972" cy="349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1600" b="1" dirty="0">
                  <a:latin typeface="Times New Roman" pitchFamily="18" charset="0"/>
                  <a:cs typeface="Times New Roman" pitchFamily="18" charset="0"/>
                </a:rPr>
                <a:t>A</a:t>
              </a:r>
              <a:r>
                <a:rPr lang="en-US" sz="1600" b="1" dirty="0" smtClean="0">
                  <a:latin typeface="Times New Roman" pitchFamily="18" charset="0"/>
                  <a:cs typeface="Times New Roman" pitchFamily="18" charset="0"/>
                </a:rPr>
                <a:t>uthorization</a:t>
              </a:r>
              <a:endParaRPr lang="en-US" sz="1600" b="1" dirty="0">
                <a:latin typeface="Times New Roman" pitchFamily="18" charset="0"/>
                <a:cs typeface="Times New Roman" pitchFamily="18" charset="0"/>
              </a:endParaRPr>
            </a:p>
            <a:p>
              <a:r>
                <a:rPr lang="en-US" sz="14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(</a:t>
              </a:r>
              <a:r>
                <a:rPr lang="en-US" sz="1400" dirty="0" err="1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dbms</a:t>
              </a:r>
              <a:r>
                <a:rPr lang="en-US" sz="14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, </a:t>
              </a:r>
              <a:r>
                <a:rPr lang="en-US" sz="1400" dirty="0" err="1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voms</a:t>
              </a:r>
              <a:r>
                <a:rPr lang="en-US" sz="14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, etc)</a:t>
              </a:r>
              <a:endParaRPr lang="en-US" sz="1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37" name="Group 31"/>
          <p:cNvGrpSpPr>
            <a:grpSpLocks/>
          </p:cNvGrpSpPr>
          <p:nvPr/>
        </p:nvGrpSpPr>
        <p:grpSpPr bwMode="auto">
          <a:xfrm>
            <a:off x="2576513" y="3276600"/>
            <a:ext cx="1928813" cy="1828800"/>
            <a:chOff x="1822" y="2304"/>
            <a:chExt cx="1215" cy="1152"/>
          </a:xfrm>
        </p:grpSpPr>
        <p:sp>
          <p:nvSpPr>
            <p:cNvPr id="38" name="Rectangle 32"/>
            <p:cNvSpPr>
              <a:spLocks noChangeArrowheads="1"/>
            </p:cNvSpPr>
            <p:nvPr/>
          </p:nvSpPr>
          <p:spPr bwMode="auto">
            <a:xfrm>
              <a:off x="1872" y="2928"/>
              <a:ext cx="1152" cy="528"/>
            </a:xfrm>
            <a:prstGeom prst="rect">
              <a:avLst/>
            </a:prstGeom>
            <a:gradFill rotWithShape="1">
              <a:gsLst>
                <a:gs pos="0">
                  <a:srgbClr val="DCEBF5"/>
                </a:gs>
                <a:gs pos="8000">
                  <a:srgbClr val="83A7C3"/>
                </a:gs>
                <a:gs pos="13000">
                  <a:srgbClr val="768FB9"/>
                </a:gs>
                <a:gs pos="21001">
                  <a:srgbClr val="83A7C3"/>
                </a:gs>
                <a:gs pos="52000">
                  <a:srgbClr val="FFFFFF"/>
                </a:gs>
                <a:gs pos="56000">
                  <a:srgbClr val="9C6563"/>
                </a:gs>
                <a:gs pos="58000">
                  <a:srgbClr val="80302D"/>
                </a:gs>
                <a:gs pos="71001">
                  <a:srgbClr val="C0524E"/>
                </a:gs>
                <a:gs pos="94000">
                  <a:srgbClr val="EBDAD4"/>
                </a:gs>
                <a:gs pos="100000">
                  <a:srgbClr val="55261C"/>
                </a:gs>
              </a:gsLst>
              <a:lin ang="5400000" scaled="1"/>
            </a:gradFill>
            <a:ln w="9525" algn="ctr">
              <a:noFill/>
              <a:miter lim="800000"/>
              <a:headEnd/>
              <a:tailEnd/>
            </a:ln>
            <a:effectLst/>
            <a:scene3d>
              <a:camera prst="legacyPerspectiveTopRight"/>
              <a:lightRig rig="legacyFlat3" dir="b"/>
            </a:scene3d>
            <a:sp3d extrusionH="887400" prstMaterial="legacyMatte">
              <a:bevelT w="13500" h="13500" prst="angle"/>
              <a:bevelB w="13500" h="13500" prst="angle"/>
              <a:extrusionClr>
                <a:srgbClr val="DCEBF5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39" name="Group 33"/>
            <p:cNvGrpSpPr>
              <a:grpSpLocks/>
            </p:cNvGrpSpPr>
            <p:nvPr/>
          </p:nvGrpSpPr>
          <p:grpSpPr bwMode="auto">
            <a:xfrm>
              <a:off x="1822" y="2304"/>
              <a:ext cx="1215" cy="1085"/>
              <a:chOff x="1822" y="2304"/>
              <a:chExt cx="1215" cy="1085"/>
            </a:xfrm>
          </p:grpSpPr>
          <p:pic>
            <p:nvPicPr>
              <p:cNvPr id="40" name="Picture 34" descr="MCj03797670000[1]"/>
              <p:cNvPicPr>
                <a:picLocks noChangeAspect="1" noChangeArrowheads="1"/>
              </p:cNvPicPr>
              <p:nvPr/>
            </p:nvPicPr>
            <p:blipFill>
              <a:blip r:embed="rId7" cstate="print"/>
              <a:srcRect/>
              <a:stretch>
                <a:fillRect/>
              </a:stretch>
            </p:blipFill>
            <p:spPr bwMode="auto">
              <a:xfrm>
                <a:off x="2400" y="2304"/>
                <a:ext cx="495" cy="624"/>
              </a:xfrm>
              <a:prstGeom prst="rect">
                <a:avLst/>
              </a:prstGeom>
              <a:noFill/>
            </p:spPr>
          </p:pic>
          <p:sp>
            <p:nvSpPr>
              <p:cNvPr id="41" name="Text Box 35"/>
              <p:cNvSpPr txBox="1">
                <a:spLocks noChangeArrowheads="1"/>
              </p:cNvSpPr>
              <p:nvPr/>
            </p:nvSpPr>
            <p:spPr bwMode="auto">
              <a:xfrm>
                <a:off x="1822" y="3001"/>
                <a:ext cx="1215" cy="388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600" b="1" dirty="0" smtClean="0">
                    <a:latin typeface="Times New Roman" pitchFamily="18" charset="0"/>
                    <a:cs typeface="Times New Roman" pitchFamily="18" charset="0"/>
                  </a:rPr>
                  <a:t>Logical File </a:t>
                </a:r>
                <a:r>
                  <a:rPr lang="en-US" sz="1600" b="1" dirty="0">
                    <a:latin typeface="Times New Roman" pitchFamily="18" charset="0"/>
                    <a:cs typeface="Times New Roman" pitchFamily="18" charset="0"/>
                  </a:rPr>
                  <a:t>System</a:t>
                </a:r>
              </a:p>
              <a:p>
                <a:r>
                  <a:rPr lang="en-US" sz="1800" dirty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(</a:t>
                </a:r>
                <a:r>
                  <a:rPr lang="en-US" sz="1800" dirty="0" err="1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ofs</a:t>
                </a:r>
                <a:r>
                  <a:rPr lang="en-US" sz="1800" dirty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, </a:t>
                </a:r>
                <a:r>
                  <a:rPr lang="en-US" sz="1800" dirty="0" err="1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sfs</a:t>
                </a:r>
                <a:r>
                  <a:rPr lang="en-US" sz="1800" dirty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, </a:t>
                </a:r>
                <a:r>
                  <a:rPr lang="en-US" sz="1800" dirty="0" err="1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alice</a:t>
                </a:r>
                <a:r>
                  <a:rPr lang="en-US" sz="1800" dirty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, etc)</a:t>
                </a:r>
              </a:p>
            </p:txBody>
          </p:sp>
        </p:grpSp>
      </p:grpSp>
      <p:grpSp>
        <p:nvGrpSpPr>
          <p:cNvPr id="42" name="Group 36"/>
          <p:cNvGrpSpPr>
            <a:grpSpLocks/>
          </p:cNvGrpSpPr>
          <p:nvPr/>
        </p:nvGrpSpPr>
        <p:grpSpPr bwMode="auto">
          <a:xfrm>
            <a:off x="2633662" y="2438400"/>
            <a:ext cx="3190875" cy="1219200"/>
            <a:chOff x="2982" y="1776"/>
            <a:chExt cx="2010" cy="768"/>
          </a:xfrm>
        </p:grpSpPr>
        <p:pic>
          <p:nvPicPr>
            <p:cNvPr id="43" name="Picture 37" descr="MCj03912100000[1]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 rot="-2700635">
              <a:off x="2947" y="1811"/>
              <a:ext cx="592" cy="522"/>
            </a:xfrm>
            <a:prstGeom prst="rect">
              <a:avLst/>
            </a:prstGeom>
            <a:noFill/>
          </p:spPr>
        </p:pic>
        <p:grpSp>
          <p:nvGrpSpPr>
            <p:cNvPr id="44" name="Group 38"/>
            <p:cNvGrpSpPr>
              <a:grpSpLocks/>
            </p:cNvGrpSpPr>
            <p:nvPr/>
          </p:nvGrpSpPr>
          <p:grpSpPr bwMode="auto">
            <a:xfrm>
              <a:off x="3552" y="1872"/>
              <a:ext cx="1440" cy="672"/>
              <a:chOff x="2208" y="2304"/>
              <a:chExt cx="1440" cy="672"/>
            </a:xfrm>
          </p:grpSpPr>
          <p:sp>
            <p:nvSpPr>
              <p:cNvPr id="45" name="Rectangle 39"/>
              <p:cNvSpPr>
                <a:spLocks noChangeArrowheads="1"/>
              </p:cNvSpPr>
              <p:nvPr/>
            </p:nvSpPr>
            <p:spPr bwMode="auto">
              <a:xfrm>
                <a:off x="2208" y="2304"/>
                <a:ext cx="1440" cy="672"/>
              </a:xfrm>
              <a:prstGeom prst="rect">
                <a:avLst/>
              </a:prstGeom>
              <a:gradFill rotWithShape="1">
                <a:gsLst>
                  <a:gs pos="0">
                    <a:srgbClr val="DCEBF5"/>
                  </a:gs>
                  <a:gs pos="8000">
                    <a:srgbClr val="83A7C3"/>
                  </a:gs>
                  <a:gs pos="13000">
                    <a:srgbClr val="768FB9"/>
                  </a:gs>
                  <a:gs pos="21001">
                    <a:srgbClr val="83A7C3"/>
                  </a:gs>
                  <a:gs pos="52000">
                    <a:srgbClr val="FFFFFF"/>
                  </a:gs>
                  <a:gs pos="56000">
                    <a:srgbClr val="9C6563"/>
                  </a:gs>
                  <a:gs pos="58000">
                    <a:srgbClr val="80302D"/>
                  </a:gs>
                  <a:gs pos="71001">
                    <a:srgbClr val="C0524E"/>
                  </a:gs>
                  <a:gs pos="94000">
                    <a:srgbClr val="EBDAD4"/>
                  </a:gs>
                  <a:gs pos="100000">
                    <a:srgbClr val="55261C"/>
                  </a:gs>
                </a:gsLst>
                <a:lin ang="5400000" scaled="1"/>
              </a:gradFill>
              <a:ln w="9525" algn="ctr">
                <a:noFill/>
                <a:miter lim="800000"/>
                <a:headEnd/>
                <a:tailEnd/>
              </a:ln>
              <a:effectLst/>
              <a:scene3d>
                <a:camera prst="legacyPerspectiveTopRight"/>
                <a:lightRig rig="legacyFlat3" dir="b"/>
              </a:scene3d>
              <a:sp3d extrusionH="887400" prstMaterial="legacyMatte">
                <a:bevelT w="13500" h="13500" prst="angle"/>
                <a:bevelB w="13500" h="13500" prst="angle"/>
                <a:extrusionClr>
                  <a:srgbClr val="DCEBF5"/>
                </a:extrusionClr>
              </a:sp3d>
            </p:spPr>
            <p:txBody>
              <a:bodyPr wrap="none" anchor="ctr">
                <a:flatTx/>
              </a:bodyPr>
              <a:lstStyle/>
              <a:p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46" name="Text Box 40"/>
              <p:cNvSpPr txBox="1">
                <a:spLocks noChangeArrowheads="1"/>
              </p:cNvSpPr>
              <p:nvPr/>
            </p:nvSpPr>
            <p:spPr bwMode="auto">
              <a:xfrm>
                <a:off x="2220" y="2448"/>
                <a:ext cx="1262" cy="427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b="1" dirty="0">
                    <a:latin typeface="Times New Roman" pitchFamily="18" charset="0"/>
                    <a:cs typeface="Times New Roman" pitchFamily="18" charset="0"/>
                  </a:rPr>
                  <a:t>Protocol </a:t>
                </a:r>
                <a:r>
                  <a:rPr lang="en-US" dirty="0">
                    <a:latin typeface="Times New Roman" pitchFamily="18" charset="0"/>
                    <a:cs typeface="Times New Roman" pitchFamily="18" charset="0"/>
                  </a:rPr>
                  <a:t>(1 of n)</a:t>
                </a:r>
              </a:p>
              <a:p>
                <a:r>
                  <a:rPr lang="en-US" sz="2000" dirty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(</a:t>
                </a:r>
                <a:r>
                  <a:rPr lang="en-US" sz="2000" dirty="0" err="1" smtClean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xroot</a:t>
                </a:r>
                <a:r>
                  <a:rPr lang="en-US" sz="2000" dirty="0" smtClean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, proof, etc)</a:t>
                </a:r>
                <a:endParaRPr lang="en-US" sz="2000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</p:grpSp>
      <p:sp>
        <p:nvSpPr>
          <p:cNvPr id="47" name="Rectangle 42"/>
          <p:cNvSpPr>
            <a:spLocks noChangeArrowheads="1"/>
          </p:cNvSpPr>
          <p:nvPr/>
        </p:nvSpPr>
        <p:spPr bwMode="auto">
          <a:xfrm>
            <a:off x="838200" y="1905000"/>
            <a:ext cx="2286000" cy="838200"/>
          </a:xfrm>
          <a:prstGeom prst="rect">
            <a:avLst/>
          </a:prstGeom>
          <a:gradFill rotWithShape="1">
            <a:gsLst>
              <a:gs pos="0">
                <a:srgbClr val="DCEBF5"/>
              </a:gs>
              <a:gs pos="8000">
                <a:srgbClr val="83A7C3"/>
              </a:gs>
              <a:gs pos="13000">
                <a:srgbClr val="768FB9"/>
              </a:gs>
              <a:gs pos="21001">
                <a:srgbClr val="83A7C3"/>
              </a:gs>
              <a:gs pos="52000">
                <a:srgbClr val="FFFFFF"/>
              </a:gs>
              <a:gs pos="56000">
                <a:srgbClr val="9C6563"/>
              </a:gs>
              <a:gs pos="58000">
                <a:srgbClr val="80302D"/>
              </a:gs>
              <a:gs pos="71001">
                <a:srgbClr val="C0524E"/>
              </a:gs>
              <a:gs pos="94000">
                <a:srgbClr val="EBDAD4"/>
              </a:gs>
              <a:gs pos="100000">
                <a:srgbClr val="55261C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DCEBF5"/>
            </a:extrusionClr>
          </a:sp3d>
        </p:spPr>
        <p:txBody>
          <a:bodyPr wrap="none" anchor="ctr">
            <a:flatTx/>
          </a:bodyPr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" name="Text Box 43"/>
          <p:cNvSpPr txBox="1">
            <a:spLocks noChangeArrowheads="1"/>
          </p:cNvSpPr>
          <p:nvPr/>
        </p:nvSpPr>
        <p:spPr bwMode="auto">
          <a:xfrm>
            <a:off x="903287" y="2066092"/>
            <a:ext cx="1725793" cy="67710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Protocol Driver</a:t>
            </a:r>
          </a:p>
          <a:p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(XRD)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4648200" y="5105400"/>
            <a:ext cx="3271217" cy="646331"/>
          </a:xfrm>
          <a:prstGeom prst="rect">
            <a:avLst/>
          </a:prstGeom>
          <a:noFill/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pPr algn="ctr"/>
            <a:r>
              <a:rPr lang="en-US" b="1" i="1" dirty="0" smtClean="0">
                <a:solidFill>
                  <a:srgbClr val="66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Replaceable plug-ins to</a:t>
            </a:r>
          </a:p>
          <a:p>
            <a:pPr algn="ctr"/>
            <a:r>
              <a:rPr lang="en-US" b="1" i="1" dirty="0" smtClean="0">
                <a:solidFill>
                  <a:srgbClr val="66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accommodate any environment </a:t>
            </a:r>
            <a:endParaRPr lang="en-US" b="1" i="1" dirty="0">
              <a:solidFill>
                <a:srgbClr val="66FF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5" name="Oval 54"/>
          <p:cNvSpPr/>
          <p:nvPr/>
        </p:nvSpPr>
        <p:spPr bwMode="auto">
          <a:xfrm>
            <a:off x="838200" y="5334000"/>
            <a:ext cx="3200400" cy="1143000"/>
          </a:xfrm>
          <a:prstGeom prst="ellipse">
            <a:avLst/>
          </a:prstGeom>
          <a:noFill/>
          <a:ln w="28575" cap="flat" cmpd="sng" algn="ctr">
            <a:solidFill>
              <a:srgbClr val="C00000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Times New Roman" pitchFamily="18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53439" y="4687669"/>
            <a:ext cx="2562496" cy="646331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Let’s take a closer look</a:t>
            </a:r>
          </a:p>
          <a:p>
            <a:pPr algn="ctr"/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</a:t>
            </a:r>
            <a: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xrootd</a:t>
            </a:r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-style clustering</a:t>
            </a:r>
            <a:endParaRPr lang="en-US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000"/>
                            </p:stCondLst>
                            <p:childTnLst>
                              <p:par>
                                <p:cTn id="20" presetID="7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000"/>
                            </p:stCondLst>
                            <p:childTnLst>
                              <p:par>
                                <p:cTn id="25" presetID="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0"/>
                            </p:stCondLst>
                            <p:childTnLst>
                              <p:par>
                                <p:cTn id="30" presetID="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2000"/>
                            </p:stCondLst>
                            <p:childTnLst>
                              <p:par>
                                <p:cTn id="35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4000"/>
                            </p:stCondLst>
                            <p:childTnLst>
                              <p:par>
                                <p:cTn id="4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3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3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42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/>
      <p:bldP spid="55" grpId="0" animBg="1"/>
      <p:bldP spid="56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7924800" y="5372100"/>
            <a:ext cx="838200" cy="419100"/>
          </a:xfrm>
          <a:prstGeom prst="rect">
            <a:avLst/>
          </a:prstGeom>
          <a:gradFill rotWithShape="1">
            <a:gsLst>
              <a:gs pos="0">
                <a:srgbClr val="00FF00"/>
              </a:gs>
              <a:gs pos="100000">
                <a:srgbClr val="00FF00">
                  <a:gamma/>
                  <a:shade val="46275"/>
                  <a:invGamma/>
                </a:srgbClr>
              </a:gs>
            </a:gsLst>
            <a:lin ang="5400000" scaled="1"/>
          </a:gradFill>
          <a:ln w="12700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FF00"/>
            </a:extrusionClr>
          </a:sp3d>
        </p:spPr>
        <p:txBody>
          <a:bodyPr wrap="none" anchor="ctr">
            <a:flatTx/>
          </a:bodyPr>
          <a:lstStyle/>
          <a:p>
            <a:pPr algn="ctr"/>
            <a:endParaRPr lang="en-US" dirty="0"/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7924800" y="5386387"/>
            <a:ext cx="83820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  <a:flatTx/>
          </a:bodyPr>
          <a:lstStyle/>
          <a:p>
            <a:pPr algn="ctr"/>
            <a:r>
              <a:rPr lang="en-US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cmsd</a:t>
            </a:r>
            <a:endParaRPr lang="en-US" sz="1800" dirty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Clustering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077200" cy="4343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err="1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xrootd</a:t>
            </a:r>
            <a:r>
              <a:rPr lang="en-US" dirty="0" smtClean="0">
                <a:solidFill>
                  <a:schemeClr val="accent5">
                    <a:lumMod val="10000"/>
                  </a:schemeClr>
                </a:solidFill>
              </a:rPr>
              <a:t> </a:t>
            </a:r>
            <a:r>
              <a:rPr lang="en-US" dirty="0" smtClean="0"/>
              <a:t>servers can be clustered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Increase access points and reliability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Uses highly effective clustering algorithms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Cluster overhead </a:t>
            </a:r>
            <a:r>
              <a:rPr lang="en-US" sz="2000" dirty="0" smtClean="0"/>
              <a:t>(human &amp; non-human)</a:t>
            </a:r>
            <a:r>
              <a:rPr lang="en-US" dirty="0" smtClean="0"/>
              <a:t> scales linearly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Cluster size is not limited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I/O performance is not affected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Always pairs </a:t>
            </a:r>
            <a:r>
              <a:rPr lang="en-US" dirty="0" err="1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xrootd</a:t>
            </a:r>
            <a:r>
              <a:rPr lang="en-US" dirty="0" smtClean="0">
                <a:solidFill>
                  <a:schemeClr val="accent5">
                    <a:lumMod val="10000"/>
                  </a:schemeClr>
                </a:solidFill>
              </a:rPr>
              <a:t> </a:t>
            </a:r>
            <a:r>
              <a:rPr lang="en-US" dirty="0" smtClean="0"/>
              <a:t>&amp; </a:t>
            </a:r>
            <a:r>
              <a:rPr lang="en-US" dirty="0" err="1" smtClean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cmsd</a:t>
            </a:r>
            <a:r>
              <a:rPr lang="en-US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smtClean="0"/>
              <a:t>servers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Symmetric cookie-cutter arrangement</a:t>
            </a:r>
          </a:p>
          <a:p>
            <a:pPr lvl="2">
              <a:lnSpc>
                <a:spcPct val="90000"/>
              </a:lnSpc>
            </a:pPr>
            <a:r>
              <a:rPr lang="en-US" dirty="0" smtClean="0"/>
              <a:t>Allows for a single configuration file</a:t>
            </a: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7924800" y="4991100"/>
            <a:ext cx="838200" cy="419100"/>
          </a:xfrm>
          <a:prstGeom prst="rect">
            <a:avLst/>
          </a:prstGeom>
          <a:gradFill rotWithShape="1">
            <a:gsLst>
              <a:gs pos="0">
                <a:srgbClr val="0066FF"/>
              </a:gs>
              <a:gs pos="100000">
                <a:srgbClr val="0066FF">
                  <a:gamma/>
                  <a:shade val="46275"/>
                  <a:invGamma/>
                </a:srgbClr>
              </a:gs>
            </a:gsLst>
            <a:lin ang="5400000" scaled="1"/>
          </a:gradFill>
          <a:ln w="12700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66FF"/>
            </a:extrusionClr>
          </a:sp3d>
        </p:spPr>
        <p:txBody>
          <a:bodyPr wrap="none" anchor="ctr">
            <a:flatTx/>
          </a:bodyPr>
          <a:lstStyle/>
          <a:p>
            <a:endParaRPr lang="en-US"/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7924800" y="4991100"/>
            <a:ext cx="83820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  <a:flatTx/>
          </a:bodyPr>
          <a:lstStyle/>
          <a:p>
            <a:pPr algn="ctr"/>
            <a:r>
              <a:rPr lang="en-US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xrootd</a:t>
            </a:r>
            <a:endParaRPr lang="en-US" sz="1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Rectangle 82"/>
          <p:cNvSpPr/>
          <p:nvPr/>
        </p:nvSpPr>
        <p:spPr bwMode="auto">
          <a:xfrm>
            <a:off x="2667000" y="4800600"/>
            <a:ext cx="1143000" cy="762000"/>
          </a:xfrm>
          <a:prstGeom prst="rect">
            <a:avLst/>
          </a:prstGeom>
          <a:noFill/>
          <a:ln w="19050" cap="flat" cmpd="sng" algn="ctr">
            <a:solidFill>
              <a:srgbClr val="C00000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</a:endParaRPr>
          </a:p>
        </p:txBody>
      </p:sp>
      <p:sp>
        <p:nvSpPr>
          <p:cNvPr id="86" name="Rectangle 85"/>
          <p:cNvSpPr/>
          <p:nvPr/>
        </p:nvSpPr>
        <p:spPr bwMode="auto">
          <a:xfrm>
            <a:off x="4191000" y="4800600"/>
            <a:ext cx="1143000" cy="762000"/>
          </a:xfrm>
          <a:prstGeom prst="rect">
            <a:avLst/>
          </a:prstGeom>
          <a:noFill/>
          <a:ln w="19050" cap="flat" cmpd="sng" algn="ctr">
            <a:solidFill>
              <a:srgbClr val="C00000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</a:endParaRPr>
          </a:p>
        </p:txBody>
      </p:sp>
      <p:sp>
        <p:nvSpPr>
          <p:cNvPr id="87" name="Rectangle 86"/>
          <p:cNvSpPr/>
          <p:nvPr/>
        </p:nvSpPr>
        <p:spPr bwMode="auto">
          <a:xfrm>
            <a:off x="5715000" y="4800600"/>
            <a:ext cx="1143000" cy="762000"/>
          </a:xfrm>
          <a:prstGeom prst="rect">
            <a:avLst/>
          </a:prstGeom>
          <a:noFill/>
          <a:ln w="19050" cap="flat" cmpd="sng" algn="ctr">
            <a:solidFill>
              <a:srgbClr val="C00000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</a:endParaRPr>
          </a:p>
        </p:txBody>
      </p:sp>
      <p:grpSp>
        <p:nvGrpSpPr>
          <p:cNvPr id="95" name="Group 94"/>
          <p:cNvGrpSpPr/>
          <p:nvPr/>
        </p:nvGrpSpPr>
        <p:grpSpPr>
          <a:xfrm>
            <a:off x="3657599" y="3675221"/>
            <a:ext cx="2933701" cy="1241901"/>
            <a:chOff x="3657599" y="3675221"/>
            <a:chExt cx="2933701" cy="1241901"/>
          </a:xfrm>
        </p:grpSpPr>
        <p:cxnSp>
          <p:nvCxnSpPr>
            <p:cNvPr id="74" name="Straight Arrow Connector 73"/>
            <p:cNvCxnSpPr>
              <a:endCxn id="65" idx="3"/>
            </p:cNvCxnSpPr>
            <p:nvPr/>
          </p:nvCxnSpPr>
          <p:spPr bwMode="auto">
            <a:xfrm rot="10800000">
              <a:off x="4883578" y="3693478"/>
              <a:ext cx="1707722" cy="1183322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FFFF00">
                  <a:alpha val="67059"/>
                </a:srgb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88" name="Straight Arrow Connector 87"/>
            <p:cNvCxnSpPr>
              <a:endCxn id="64" idx="3"/>
            </p:cNvCxnSpPr>
            <p:nvPr/>
          </p:nvCxnSpPr>
          <p:spPr bwMode="auto">
            <a:xfrm rot="5400000" flipH="1" flipV="1">
              <a:off x="3629122" y="3717318"/>
              <a:ext cx="1152082" cy="1095127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FFFF00">
                  <a:alpha val="67059"/>
                </a:srgb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91" name="Straight Arrow Connector 90"/>
            <p:cNvCxnSpPr>
              <a:endCxn id="57" idx="2"/>
            </p:cNvCxnSpPr>
            <p:nvPr/>
          </p:nvCxnSpPr>
          <p:spPr bwMode="auto">
            <a:xfrm rot="16200000" flipV="1">
              <a:off x="4274900" y="4239022"/>
              <a:ext cx="1241901" cy="1143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FFFF00">
                  <a:alpha val="67059"/>
                </a:srgb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Simple </a:t>
            </a:r>
            <a:r>
              <a:rPr lang="en-US" dirty="0" err="1" smtClean="0"/>
              <a:t>xrootd</a:t>
            </a:r>
            <a:r>
              <a:rPr lang="en-US" dirty="0" smtClean="0"/>
              <a:t> Cluster</a:t>
            </a:r>
            <a:endParaRPr lang="en-US" dirty="0"/>
          </a:p>
        </p:txBody>
      </p:sp>
      <p:sp>
        <p:nvSpPr>
          <p:cNvPr id="62" name="TextBox 61"/>
          <p:cNvSpPr txBox="1"/>
          <p:nvPr/>
        </p:nvSpPr>
        <p:spPr>
          <a:xfrm>
            <a:off x="3259105" y="5257800"/>
            <a:ext cx="62709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 smtClean="0"/>
              <a:t>/my/file</a:t>
            </a:r>
            <a:endParaRPr lang="en-US" sz="1000" b="1" dirty="0"/>
          </a:p>
        </p:txBody>
      </p:sp>
      <p:sp>
        <p:nvSpPr>
          <p:cNvPr id="63" name="TextBox 62"/>
          <p:cNvSpPr txBox="1"/>
          <p:nvPr/>
        </p:nvSpPr>
        <p:spPr>
          <a:xfrm>
            <a:off x="6307105" y="5257800"/>
            <a:ext cx="62709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 smtClean="0"/>
              <a:t>/my/file</a:t>
            </a:r>
            <a:endParaRPr lang="en-US" sz="1000" b="1" dirty="0"/>
          </a:p>
        </p:txBody>
      </p:sp>
      <p:grpSp>
        <p:nvGrpSpPr>
          <p:cNvPr id="84" name="Group 83"/>
          <p:cNvGrpSpPr/>
          <p:nvPr/>
        </p:nvGrpSpPr>
        <p:grpSpPr>
          <a:xfrm>
            <a:off x="3954783" y="3428416"/>
            <a:ext cx="2886681" cy="1938787"/>
            <a:chOff x="3954783" y="3428416"/>
            <a:chExt cx="2886681" cy="1938787"/>
          </a:xfrm>
        </p:grpSpPr>
        <p:sp>
          <p:nvSpPr>
            <p:cNvPr id="64" name="Right Arrow 63"/>
            <p:cNvSpPr/>
            <p:nvPr/>
          </p:nvSpPr>
          <p:spPr bwMode="auto">
            <a:xfrm rot="18780000">
              <a:off x="3122209" y="4260990"/>
              <a:ext cx="1938787" cy="273640"/>
            </a:xfrm>
            <a:prstGeom prst="rightArrow">
              <a:avLst/>
            </a:prstGeom>
            <a:solidFill>
              <a:srgbClr val="66FF66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65" name="Right Arrow 64"/>
            <p:cNvSpPr/>
            <p:nvPr/>
          </p:nvSpPr>
          <p:spPr bwMode="auto">
            <a:xfrm rot="2100000" flipH="1">
              <a:off x="4688938" y="4173977"/>
              <a:ext cx="2152526" cy="273640"/>
            </a:xfrm>
            <a:prstGeom prst="rightArrow">
              <a:avLst/>
            </a:prstGeom>
            <a:solidFill>
              <a:srgbClr val="66FF66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66" name="TextBox 65"/>
            <p:cNvSpPr txBox="1"/>
            <p:nvPr/>
          </p:nvSpPr>
          <p:spPr>
            <a:xfrm rot="18780000">
              <a:off x="3839681" y="4230702"/>
              <a:ext cx="58381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b="1" i="1" dirty="0" smtClean="0">
                  <a:solidFill>
                    <a:schemeClr val="bg1">
                      <a:lumMod val="10000"/>
                    </a:schemeClr>
                  </a:solidFill>
                </a:rPr>
                <a:t>3: </a:t>
              </a:r>
              <a:r>
                <a:rPr lang="en-US" sz="1000" b="1" i="1" dirty="0" smtClean="0">
                  <a:solidFill>
                    <a:schemeClr val="accent4">
                      <a:lumMod val="75000"/>
                      <a:lumOff val="25000"/>
                    </a:schemeClr>
                  </a:solidFill>
                </a:rPr>
                <a:t>I DO!</a:t>
              </a:r>
              <a:endParaRPr lang="en-US" sz="1000" b="1" i="1" dirty="0">
                <a:solidFill>
                  <a:schemeClr val="accent4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67" name="TextBox 66"/>
            <p:cNvSpPr txBox="1"/>
            <p:nvPr/>
          </p:nvSpPr>
          <p:spPr>
            <a:xfrm rot="2100000" flipH="1">
              <a:off x="5527899" y="4217390"/>
              <a:ext cx="58381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b="1" i="1" dirty="0" smtClean="0">
                  <a:solidFill>
                    <a:schemeClr val="bg1">
                      <a:lumMod val="10000"/>
                    </a:schemeClr>
                  </a:solidFill>
                </a:rPr>
                <a:t>3: </a:t>
              </a:r>
              <a:r>
                <a:rPr lang="en-US" sz="1000" b="1" i="1" dirty="0" smtClean="0">
                  <a:solidFill>
                    <a:schemeClr val="accent4">
                      <a:lumMod val="75000"/>
                      <a:lumOff val="25000"/>
                    </a:schemeClr>
                  </a:solidFill>
                </a:rPr>
                <a:t>I DO!</a:t>
              </a:r>
              <a:endParaRPr lang="en-US" sz="1000" b="1" i="1" dirty="0">
                <a:solidFill>
                  <a:schemeClr val="accent4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72" name="Group 71"/>
          <p:cNvGrpSpPr/>
          <p:nvPr/>
        </p:nvGrpSpPr>
        <p:grpSpPr>
          <a:xfrm>
            <a:off x="2362200" y="3429000"/>
            <a:ext cx="1895400" cy="273640"/>
            <a:chOff x="2362200" y="3307760"/>
            <a:chExt cx="1895400" cy="273640"/>
          </a:xfrm>
        </p:grpSpPr>
        <p:sp>
          <p:nvSpPr>
            <p:cNvPr id="70" name="Right Arrow 69"/>
            <p:cNvSpPr/>
            <p:nvPr/>
          </p:nvSpPr>
          <p:spPr bwMode="auto">
            <a:xfrm>
              <a:off x="2362200" y="3307760"/>
              <a:ext cx="1895400" cy="273640"/>
            </a:xfrm>
            <a:prstGeom prst="rightArrow">
              <a:avLst/>
            </a:prstGeom>
            <a:solidFill>
              <a:srgbClr val="F8F8F8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2764719" y="3321470"/>
              <a:ext cx="12202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b="1" dirty="0" smtClean="0"/>
                <a:t>1:</a:t>
              </a:r>
              <a:r>
                <a:rPr lang="en-US" sz="1000" b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open(“/my/file”)</a:t>
              </a:r>
              <a:endParaRPr lang="en-US" sz="1000" b="1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</p:grpSp>
      <p:grpSp>
        <p:nvGrpSpPr>
          <p:cNvPr id="85" name="Group 84"/>
          <p:cNvGrpSpPr/>
          <p:nvPr/>
        </p:nvGrpSpPr>
        <p:grpSpPr>
          <a:xfrm>
            <a:off x="2295600" y="3429000"/>
            <a:ext cx="1971600" cy="273640"/>
            <a:chOff x="2295600" y="3429000"/>
            <a:chExt cx="1971600" cy="273640"/>
          </a:xfrm>
        </p:grpSpPr>
        <p:sp>
          <p:nvSpPr>
            <p:cNvPr id="68" name="Right Arrow 67"/>
            <p:cNvSpPr/>
            <p:nvPr/>
          </p:nvSpPr>
          <p:spPr bwMode="auto">
            <a:xfrm flipH="1">
              <a:off x="2295600" y="3429000"/>
              <a:ext cx="1971600" cy="273640"/>
            </a:xfrm>
            <a:prstGeom prst="rightArrow">
              <a:avLst/>
            </a:prstGeom>
            <a:solidFill>
              <a:schemeClr val="tx1">
                <a:lumMod val="50000"/>
                <a:lumOff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2793126" y="3442710"/>
              <a:ext cx="1106393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b="1" dirty="0" smtClean="0"/>
                <a:t>4:</a:t>
              </a:r>
              <a:r>
                <a:rPr lang="en-US" sz="1000" b="1" dirty="0" smtClean="0">
                  <a:solidFill>
                    <a:schemeClr val="bg1"/>
                  </a:solidFill>
                </a:rPr>
                <a:t> Try open() at A</a:t>
              </a:r>
              <a:endParaRPr lang="en-US" sz="10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78" name="Group 77"/>
          <p:cNvGrpSpPr/>
          <p:nvPr/>
        </p:nvGrpSpPr>
        <p:grpSpPr>
          <a:xfrm>
            <a:off x="2288871" y="3597178"/>
            <a:ext cx="273640" cy="1486514"/>
            <a:chOff x="2288871" y="3597178"/>
            <a:chExt cx="273640" cy="1486514"/>
          </a:xfrm>
        </p:grpSpPr>
        <p:sp>
          <p:nvSpPr>
            <p:cNvPr id="76" name="Right Arrow 75"/>
            <p:cNvSpPr/>
            <p:nvPr/>
          </p:nvSpPr>
          <p:spPr bwMode="auto">
            <a:xfrm rot="2700000">
              <a:off x="1682434" y="4203615"/>
              <a:ext cx="1486514" cy="273640"/>
            </a:xfrm>
            <a:prstGeom prst="rightArrow">
              <a:avLst/>
            </a:prstGeom>
            <a:solidFill>
              <a:srgbClr val="F8F8F8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77" name="TextBox 76"/>
            <p:cNvSpPr txBox="1"/>
            <p:nvPr/>
          </p:nvSpPr>
          <p:spPr>
            <a:xfrm rot="2700000">
              <a:off x="1813358" y="4205350"/>
              <a:ext cx="12202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b="1" dirty="0" smtClean="0"/>
                <a:t>5: </a:t>
              </a:r>
              <a:r>
                <a:rPr lang="en-US" sz="1000" b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open(“/my/file”)</a:t>
              </a:r>
              <a:endParaRPr lang="en-US" sz="1000" b="1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</p:grpSp>
      <p:sp>
        <p:nvSpPr>
          <p:cNvPr id="69" name="Smiley Face 68"/>
          <p:cNvSpPr/>
          <p:nvPr/>
        </p:nvSpPr>
        <p:spPr bwMode="auto">
          <a:xfrm>
            <a:off x="1600200" y="3200400"/>
            <a:ext cx="685800" cy="685800"/>
          </a:xfrm>
          <a:prstGeom prst="smileyFace">
            <a:avLst/>
          </a:prstGeom>
          <a:solidFill>
            <a:srgbClr val="F8F8F8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7162800" y="4812268"/>
            <a:ext cx="14055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/>
              <a:t>Data Servers</a:t>
            </a:r>
            <a:endParaRPr lang="en-US" b="1" i="1" dirty="0"/>
          </a:p>
        </p:txBody>
      </p:sp>
      <p:sp>
        <p:nvSpPr>
          <p:cNvPr id="81" name="TextBox 80"/>
          <p:cNvSpPr txBox="1"/>
          <p:nvPr/>
        </p:nvSpPr>
        <p:spPr>
          <a:xfrm>
            <a:off x="7294727" y="3200400"/>
            <a:ext cx="114165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i="1" dirty="0" smtClean="0"/>
              <a:t>Manager</a:t>
            </a:r>
          </a:p>
          <a:p>
            <a:pPr algn="ctr"/>
            <a:r>
              <a:rPr lang="en-US" sz="1000" b="1" i="1" dirty="0" smtClean="0"/>
              <a:t>(a.k.a. Redirector)</a:t>
            </a:r>
            <a:endParaRPr lang="en-US" sz="1000" b="1" i="1" dirty="0"/>
          </a:p>
        </p:txBody>
      </p:sp>
      <p:sp>
        <p:nvSpPr>
          <p:cNvPr id="82" name="TextBox 81"/>
          <p:cNvSpPr txBox="1"/>
          <p:nvPr/>
        </p:nvSpPr>
        <p:spPr>
          <a:xfrm>
            <a:off x="640823" y="3352800"/>
            <a:ext cx="7307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/>
              <a:t>Client</a:t>
            </a:r>
            <a:endParaRPr lang="en-US" b="1" i="1" dirty="0"/>
          </a:p>
        </p:txBody>
      </p:sp>
      <p:grpSp>
        <p:nvGrpSpPr>
          <p:cNvPr id="36" name="Group 35"/>
          <p:cNvGrpSpPr/>
          <p:nvPr/>
        </p:nvGrpSpPr>
        <p:grpSpPr>
          <a:xfrm>
            <a:off x="2743200" y="4876800"/>
            <a:ext cx="914400" cy="609600"/>
            <a:chOff x="3886200" y="3886200"/>
            <a:chExt cx="914400" cy="609600"/>
          </a:xfrm>
        </p:grpSpPr>
        <p:grpSp>
          <p:nvGrpSpPr>
            <p:cNvPr id="35" name="Group 34"/>
            <p:cNvGrpSpPr/>
            <p:nvPr/>
          </p:nvGrpSpPr>
          <p:grpSpPr>
            <a:xfrm>
              <a:off x="3886200" y="3886200"/>
              <a:ext cx="914400" cy="322421"/>
              <a:chOff x="3886200" y="3886200"/>
              <a:chExt cx="914400" cy="322421"/>
            </a:xfrm>
          </p:grpSpPr>
          <p:sp>
            <p:nvSpPr>
              <p:cNvPr id="15" name="Cube 14"/>
              <p:cNvSpPr/>
              <p:nvPr/>
            </p:nvSpPr>
            <p:spPr bwMode="auto">
              <a:xfrm>
                <a:off x="3967197" y="3886200"/>
                <a:ext cx="457200" cy="304800"/>
              </a:xfrm>
              <a:prstGeom prst="cube">
                <a:avLst/>
              </a:prstGeom>
              <a:gradFill flip="none" rotWithShape="1">
                <a:gsLst>
                  <a:gs pos="0">
                    <a:schemeClr val="accent4">
                      <a:lumMod val="50000"/>
                      <a:lumOff val="50000"/>
                      <a:shade val="30000"/>
                      <a:satMod val="115000"/>
                    </a:schemeClr>
                  </a:gs>
                  <a:gs pos="50000">
                    <a:schemeClr val="accent4">
                      <a:lumMod val="50000"/>
                      <a:lumOff val="50000"/>
                      <a:shade val="67500"/>
                      <a:satMod val="115000"/>
                    </a:schemeClr>
                  </a:gs>
                  <a:gs pos="100000">
                    <a:schemeClr val="accent4">
                      <a:lumMod val="50000"/>
                      <a:lumOff val="50000"/>
                      <a:shade val="100000"/>
                      <a:satMod val="115000"/>
                    </a:schemeClr>
                  </a:gs>
                </a:gsLst>
                <a:lin ang="16200000" scaled="1"/>
                <a:tileRect/>
              </a:gradFill>
              <a:ln w="9525" cap="flat" cmpd="sng" algn="ctr">
                <a:solidFill>
                  <a:schemeClr val="accent6">
                    <a:lumMod val="90000"/>
                    <a:lumOff val="1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6" name="Cube 15"/>
              <p:cNvSpPr/>
              <p:nvPr/>
            </p:nvSpPr>
            <p:spPr bwMode="auto">
              <a:xfrm>
                <a:off x="4343400" y="3886200"/>
                <a:ext cx="457200" cy="304800"/>
              </a:xfrm>
              <a:prstGeom prst="cube">
                <a:avLst/>
              </a:prstGeom>
              <a:gradFill flip="none" rotWithShape="1">
                <a:gsLst>
                  <a:gs pos="0">
                    <a:srgbClr val="66FF66">
                      <a:shade val="30000"/>
                      <a:satMod val="115000"/>
                    </a:srgbClr>
                  </a:gs>
                  <a:gs pos="50000">
                    <a:srgbClr val="66FF66">
                      <a:shade val="67500"/>
                      <a:satMod val="115000"/>
                    </a:srgbClr>
                  </a:gs>
                  <a:gs pos="100000">
                    <a:srgbClr val="66FF66">
                      <a:shade val="100000"/>
                      <a:satMod val="115000"/>
                    </a:srgbClr>
                  </a:gs>
                </a:gsLst>
                <a:lin ang="16200000" scaled="1"/>
                <a:tileRect/>
              </a:gradFill>
              <a:ln w="9525" cap="flat" cmpd="sng" algn="ctr">
                <a:solidFill>
                  <a:schemeClr val="bg1">
                    <a:lumMod val="1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4267200" y="3962400"/>
                <a:ext cx="533400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000" b="1" dirty="0" err="1" smtClean="0"/>
                  <a:t>cmsd</a:t>
                </a:r>
                <a:endParaRPr lang="en-US" sz="1000" b="1" dirty="0"/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3886200" y="3962400"/>
                <a:ext cx="542994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000" b="1" dirty="0" err="1" smtClean="0">
                    <a:solidFill>
                      <a:srgbClr val="FFFFFF"/>
                    </a:solidFill>
                  </a:rPr>
                  <a:t>xrootd</a:t>
                </a:r>
                <a:endParaRPr lang="en-US" sz="1000" b="1" dirty="0">
                  <a:solidFill>
                    <a:srgbClr val="FFFFFF"/>
                  </a:solidFill>
                </a:endParaRPr>
              </a:p>
            </p:txBody>
          </p:sp>
        </p:grpSp>
        <p:sp>
          <p:nvSpPr>
            <p:cNvPr id="34" name="Flowchart: Magnetic Disk 33"/>
            <p:cNvSpPr/>
            <p:nvPr/>
          </p:nvSpPr>
          <p:spPr bwMode="auto">
            <a:xfrm>
              <a:off x="4229100" y="4267200"/>
              <a:ext cx="228600" cy="228600"/>
            </a:xfrm>
            <a:prstGeom prst="flowChartMagneticDisk">
              <a:avLst/>
            </a:prstGeom>
            <a:gradFill flip="none" rotWithShape="1">
              <a:gsLst>
                <a:gs pos="0">
                  <a:srgbClr val="FFFA00">
                    <a:shade val="30000"/>
                    <a:satMod val="115000"/>
                  </a:srgbClr>
                </a:gs>
                <a:gs pos="50000">
                  <a:srgbClr val="FFFA00">
                    <a:shade val="67500"/>
                    <a:satMod val="115000"/>
                  </a:srgbClr>
                </a:gs>
                <a:gs pos="100000">
                  <a:srgbClr val="FFFA00">
                    <a:shade val="100000"/>
                    <a:satMod val="115000"/>
                  </a:srgbClr>
                </a:gs>
              </a:gsLst>
              <a:lin ang="16200000" scaled="1"/>
              <a:tileRect/>
            </a:gradFill>
            <a:ln w="9525" cap="flat" cmpd="sng" algn="ctr">
              <a:solidFill>
                <a:schemeClr val="bg1">
                  <a:lumMod val="1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</a:endParaRPr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4267200" y="4876800"/>
            <a:ext cx="914400" cy="609600"/>
            <a:chOff x="3886200" y="3886200"/>
            <a:chExt cx="914400" cy="609600"/>
          </a:xfrm>
        </p:grpSpPr>
        <p:grpSp>
          <p:nvGrpSpPr>
            <p:cNvPr id="38" name="Group 37"/>
            <p:cNvGrpSpPr/>
            <p:nvPr/>
          </p:nvGrpSpPr>
          <p:grpSpPr>
            <a:xfrm>
              <a:off x="3886200" y="3886200"/>
              <a:ext cx="914400" cy="322421"/>
              <a:chOff x="3886200" y="3886200"/>
              <a:chExt cx="914400" cy="322421"/>
            </a:xfrm>
          </p:grpSpPr>
          <p:sp>
            <p:nvSpPr>
              <p:cNvPr id="40" name="Cube 39"/>
              <p:cNvSpPr/>
              <p:nvPr/>
            </p:nvSpPr>
            <p:spPr bwMode="auto">
              <a:xfrm>
                <a:off x="3967197" y="3886200"/>
                <a:ext cx="457200" cy="304800"/>
              </a:xfrm>
              <a:prstGeom prst="cube">
                <a:avLst/>
              </a:prstGeom>
              <a:gradFill flip="none" rotWithShape="1">
                <a:gsLst>
                  <a:gs pos="0">
                    <a:schemeClr val="accent4">
                      <a:lumMod val="50000"/>
                      <a:lumOff val="50000"/>
                      <a:shade val="30000"/>
                      <a:satMod val="115000"/>
                    </a:schemeClr>
                  </a:gs>
                  <a:gs pos="50000">
                    <a:schemeClr val="accent4">
                      <a:lumMod val="50000"/>
                      <a:lumOff val="50000"/>
                      <a:shade val="67500"/>
                      <a:satMod val="115000"/>
                    </a:schemeClr>
                  </a:gs>
                  <a:gs pos="100000">
                    <a:schemeClr val="accent4">
                      <a:lumMod val="50000"/>
                      <a:lumOff val="50000"/>
                      <a:shade val="100000"/>
                      <a:satMod val="115000"/>
                    </a:schemeClr>
                  </a:gs>
                </a:gsLst>
                <a:lin ang="16200000" scaled="1"/>
                <a:tileRect/>
              </a:gradFill>
              <a:ln w="9525" cap="flat" cmpd="sng" algn="ctr">
                <a:solidFill>
                  <a:schemeClr val="accent6">
                    <a:lumMod val="90000"/>
                    <a:lumOff val="1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41" name="Cube 40"/>
              <p:cNvSpPr/>
              <p:nvPr/>
            </p:nvSpPr>
            <p:spPr bwMode="auto">
              <a:xfrm>
                <a:off x="4343400" y="3886200"/>
                <a:ext cx="457200" cy="304800"/>
              </a:xfrm>
              <a:prstGeom prst="cube">
                <a:avLst/>
              </a:prstGeom>
              <a:gradFill flip="none" rotWithShape="1">
                <a:gsLst>
                  <a:gs pos="0">
                    <a:srgbClr val="66FF66">
                      <a:shade val="30000"/>
                      <a:satMod val="115000"/>
                    </a:srgbClr>
                  </a:gs>
                  <a:gs pos="50000">
                    <a:srgbClr val="66FF66">
                      <a:shade val="67500"/>
                      <a:satMod val="115000"/>
                    </a:srgbClr>
                  </a:gs>
                  <a:gs pos="100000">
                    <a:srgbClr val="66FF66">
                      <a:shade val="100000"/>
                      <a:satMod val="115000"/>
                    </a:srgbClr>
                  </a:gs>
                </a:gsLst>
                <a:lin ang="16200000" scaled="1"/>
                <a:tileRect/>
              </a:gradFill>
              <a:ln w="9525" cap="flat" cmpd="sng" algn="ctr">
                <a:solidFill>
                  <a:schemeClr val="bg1">
                    <a:lumMod val="1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42" name="TextBox 41"/>
              <p:cNvSpPr txBox="1"/>
              <p:nvPr/>
            </p:nvSpPr>
            <p:spPr>
              <a:xfrm>
                <a:off x="4267200" y="3962400"/>
                <a:ext cx="533400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000" b="1" dirty="0" err="1" smtClean="0"/>
                  <a:t>cmsd</a:t>
                </a:r>
                <a:endParaRPr lang="en-US" sz="1000" b="1" dirty="0"/>
              </a:p>
            </p:txBody>
          </p:sp>
          <p:sp>
            <p:nvSpPr>
              <p:cNvPr id="43" name="TextBox 42"/>
              <p:cNvSpPr txBox="1"/>
              <p:nvPr/>
            </p:nvSpPr>
            <p:spPr>
              <a:xfrm>
                <a:off x="3886200" y="3962400"/>
                <a:ext cx="542994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000" b="1" dirty="0" err="1" smtClean="0">
                    <a:solidFill>
                      <a:srgbClr val="FFFFFF"/>
                    </a:solidFill>
                  </a:rPr>
                  <a:t>xrootd</a:t>
                </a:r>
                <a:endParaRPr lang="en-US" sz="1000" b="1" dirty="0">
                  <a:solidFill>
                    <a:srgbClr val="FFFFFF"/>
                  </a:solidFill>
                </a:endParaRPr>
              </a:p>
            </p:txBody>
          </p:sp>
        </p:grpSp>
        <p:sp>
          <p:nvSpPr>
            <p:cNvPr id="39" name="Flowchart: Magnetic Disk 38"/>
            <p:cNvSpPr/>
            <p:nvPr/>
          </p:nvSpPr>
          <p:spPr bwMode="auto">
            <a:xfrm>
              <a:off x="4229100" y="4267200"/>
              <a:ext cx="228600" cy="228600"/>
            </a:xfrm>
            <a:prstGeom prst="flowChartMagneticDisk">
              <a:avLst/>
            </a:prstGeom>
            <a:gradFill flip="none" rotWithShape="1">
              <a:gsLst>
                <a:gs pos="0">
                  <a:srgbClr val="FFFA00">
                    <a:shade val="30000"/>
                    <a:satMod val="115000"/>
                  </a:srgbClr>
                </a:gs>
                <a:gs pos="50000">
                  <a:srgbClr val="FFFA00">
                    <a:shade val="67500"/>
                    <a:satMod val="115000"/>
                  </a:srgbClr>
                </a:gs>
                <a:gs pos="100000">
                  <a:srgbClr val="FFFA00">
                    <a:shade val="100000"/>
                    <a:satMod val="115000"/>
                  </a:srgbClr>
                </a:gs>
              </a:gsLst>
              <a:lin ang="16200000" scaled="1"/>
              <a:tileRect/>
            </a:gradFill>
            <a:ln w="9525" cap="flat" cmpd="sng" algn="ctr">
              <a:solidFill>
                <a:schemeClr val="bg1">
                  <a:lumMod val="1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</a:endParaRPr>
            </a:p>
          </p:txBody>
        </p:sp>
      </p:grpSp>
      <p:grpSp>
        <p:nvGrpSpPr>
          <p:cNvPr id="44" name="Group 43"/>
          <p:cNvGrpSpPr/>
          <p:nvPr/>
        </p:nvGrpSpPr>
        <p:grpSpPr>
          <a:xfrm>
            <a:off x="5791200" y="4876800"/>
            <a:ext cx="914400" cy="609600"/>
            <a:chOff x="3886200" y="3886200"/>
            <a:chExt cx="914400" cy="609600"/>
          </a:xfrm>
        </p:grpSpPr>
        <p:grpSp>
          <p:nvGrpSpPr>
            <p:cNvPr id="45" name="Group 44"/>
            <p:cNvGrpSpPr/>
            <p:nvPr/>
          </p:nvGrpSpPr>
          <p:grpSpPr>
            <a:xfrm>
              <a:off x="3886200" y="3886200"/>
              <a:ext cx="914400" cy="322421"/>
              <a:chOff x="3886200" y="3886200"/>
              <a:chExt cx="914400" cy="322421"/>
            </a:xfrm>
          </p:grpSpPr>
          <p:sp>
            <p:nvSpPr>
              <p:cNvPr id="47" name="Cube 46"/>
              <p:cNvSpPr/>
              <p:nvPr/>
            </p:nvSpPr>
            <p:spPr bwMode="auto">
              <a:xfrm>
                <a:off x="3967197" y="3886200"/>
                <a:ext cx="457200" cy="304800"/>
              </a:xfrm>
              <a:prstGeom prst="cube">
                <a:avLst/>
              </a:prstGeom>
              <a:gradFill flip="none" rotWithShape="1">
                <a:gsLst>
                  <a:gs pos="0">
                    <a:schemeClr val="accent4">
                      <a:lumMod val="50000"/>
                      <a:lumOff val="50000"/>
                      <a:shade val="30000"/>
                      <a:satMod val="115000"/>
                    </a:schemeClr>
                  </a:gs>
                  <a:gs pos="50000">
                    <a:schemeClr val="accent4">
                      <a:lumMod val="50000"/>
                      <a:lumOff val="50000"/>
                      <a:shade val="67500"/>
                      <a:satMod val="115000"/>
                    </a:schemeClr>
                  </a:gs>
                  <a:gs pos="100000">
                    <a:schemeClr val="accent4">
                      <a:lumMod val="50000"/>
                      <a:lumOff val="50000"/>
                      <a:shade val="100000"/>
                      <a:satMod val="115000"/>
                    </a:schemeClr>
                  </a:gs>
                </a:gsLst>
                <a:lin ang="16200000" scaled="1"/>
                <a:tileRect/>
              </a:gradFill>
              <a:ln w="9525" cap="flat" cmpd="sng" algn="ctr">
                <a:solidFill>
                  <a:schemeClr val="accent6">
                    <a:lumMod val="90000"/>
                    <a:lumOff val="1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48" name="Cube 47"/>
              <p:cNvSpPr/>
              <p:nvPr/>
            </p:nvSpPr>
            <p:spPr bwMode="auto">
              <a:xfrm>
                <a:off x="4343400" y="3886200"/>
                <a:ext cx="457200" cy="304800"/>
              </a:xfrm>
              <a:prstGeom prst="cube">
                <a:avLst/>
              </a:prstGeom>
              <a:gradFill flip="none" rotWithShape="1">
                <a:gsLst>
                  <a:gs pos="0">
                    <a:srgbClr val="66FF66">
                      <a:shade val="30000"/>
                      <a:satMod val="115000"/>
                    </a:srgbClr>
                  </a:gs>
                  <a:gs pos="50000">
                    <a:srgbClr val="66FF66">
                      <a:shade val="67500"/>
                      <a:satMod val="115000"/>
                    </a:srgbClr>
                  </a:gs>
                  <a:gs pos="100000">
                    <a:srgbClr val="66FF66">
                      <a:shade val="100000"/>
                      <a:satMod val="115000"/>
                    </a:srgbClr>
                  </a:gs>
                </a:gsLst>
                <a:lin ang="16200000" scaled="1"/>
                <a:tileRect/>
              </a:gradFill>
              <a:ln w="9525" cap="flat" cmpd="sng" algn="ctr">
                <a:solidFill>
                  <a:schemeClr val="bg1">
                    <a:lumMod val="1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49" name="TextBox 48"/>
              <p:cNvSpPr txBox="1"/>
              <p:nvPr/>
            </p:nvSpPr>
            <p:spPr>
              <a:xfrm>
                <a:off x="4267200" y="3962400"/>
                <a:ext cx="533400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000" b="1" dirty="0" err="1" smtClean="0"/>
                  <a:t>cmsd</a:t>
                </a:r>
                <a:endParaRPr lang="en-US" sz="1000" b="1" dirty="0"/>
              </a:p>
            </p:txBody>
          </p:sp>
          <p:sp>
            <p:nvSpPr>
              <p:cNvPr id="50" name="TextBox 49"/>
              <p:cNvSpPr txBox="1"/>
              <p:nvPr/>
            </p:nvSpPr>
            <p:spPr>
              <a:xfrm>
                <a:off x="3886200" y="3962400"/>
                <a:ext cx="542994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000" b="1" dirty="0" err="1" smtClean="0">
                    <a:solidFill>
                      <a:srgbClr val="FFFFFF"/>
                    </a:solidFill>
                  </a:rPr>
                  <a:t>xrootd</a:t>
                </a:r>
                <a:endParaRPr lang="en-US" sz="1000" b="1" dirty="0">
                  <a:solidFill>
                    <a:srgbClr val="FFFFFF"/>
                  </a:solidFill>
                </a:endParaRPr>
              </a:p>
            </p:txBody>
          </p:sp>
        </p:grpSp>
        <p:sp>
          <p:nvSpPr>
            <p:cNvPr id="46" name="Flowchart: Magnetic Disk 45"/>
            <p:cNvSpPr/>
            <p:nvPr/>
          </p:nvSpPr>
          <p:spPr bwMode="auto">
            <a:xfrm>
              <a:off x="4229100" y="4267200"/>
              <a:ext cx="228600" cy="228600"/>
            </a:xfrm>
            <a:prstGeom prst="flowChartMagneticDisk">
              <a:avLst/>
            </a:prstGeom>
            <a:gradFill flip="none" rotWithShape="1">
              <a:gsLst>
                <a:gs pos="0">
                  <a:srgbClr val="FFFA00">
                    <a:shade val="30000"/>
                    <a:satMod val="115000"/>
                  </a:srgbClr>
                </a:gs>
                <a:gs pos="50000">
                  <a:srgbClr val="FFFA00">
                    <a:shade val="67500"/>
                    <a:satMod val="115000"/>
                  </a:srgbClr>
                </a:gs>
                <a:gs pos="100000">
                  <a:srgbClr val="FFFA00">
                    <a:shade val="100000"/>
                    <a:satMod val="115000"/>
                  </a:srgbClr>
                </a:gs>
              </a:gsLst>
              <a:lin ang="16200000" scaled="1"/>
              <a:tileRect/>
            </a:gradFill>
            <a:ln w="9525" cap="flat" cmpd="sng" algn="ctr">
              <a:solidFill>
                <a:schemeClr val="bg1">
                  <a:lumMod val="1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</a:endParaRPr>
            </a:p>
          </p:txBody>
        </p:sp>
      </p:grpSp>
      <p:sp>
        <p:nvSpPr>
          <p:cNvPr id="51" name="Isosceles Triangle 50"/>
          <p:cNvSpPr/>
          <p:nvPr/>
        </p:nvSpPr>
        <p:spPr bwMode="auto">
          <a:xfrm>
            <a:off x="1828800" y="3657600"/>
            <a:ext cx="5943600" cy="1905000"/>
          </a:xfrm>
          <a:prstGeom prst="triangle">
            <a:avLst>
              <a:gd name="adj" fmla="val 50888"/>
            </a:avLst>
          </a:prstGeom>
          <a:solidFill>
            <a:srgbClr val="FFFFE9">
              <a:alpha val="6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</a:endParaRPr>
          </a:p>
        </p:txBody>
      </p:sp>
      <p:grpSp>
        <p:nvGrpSpPr>
          <p:cNvPr id="53" name="Group 52"/>
          <p:cNvGrpSpPr/>
          <p:nvPr/>
        </p:nvGrpSpPr>
        <p:grpSpPr>
          <a:xfrm>
            <a:off x="4191000" y="3352800"/>
            <a:ext cx="914400" cy="322421"/>
            <a:chOff x="3886200" y="3886200"/>
            <a:chExt cx="914400" cy="322421"/>
          </a:xfrm>
        </p:grpSpPr>
        <p:sp>
          <p:nvSpPr>
            <p:cNvPr id="55" name="Cube 54"/>
            <p:cNvSpPr/>
            <p:nvPr/>
          </p:nvSpPr>
          <p:spPr bwMode="auto">
            <a:xfrm>
              <a:off x="3967197" y="3886200"/>
              <a:ext cx="457200" cy="304800"/>
            </a:xfrm>
            <a:prstGeom prst="cube">
              <a:avLst/>
            </a:prstGeom>
            <a:gradFill flip="none" rotWithShape="1">
              <a:gsLst>
                <a:gs pos="0">
                  <a:schemeClr val="accent4">
                    <a:lumMod val="50000"/>
                    <a:lumOff val="50000"/>
                    <a:shade val="30000"/>
                    <a:satMod val="115000"/>
                  </a:schemeClr>
                </a:gs>
                <a:gs pos="50000">
                  <a:schemeClr val="accent4">
                    <a:lumMod val="50000"/>
                    <a:lumOff val="50000"/>
                    <a:shade val="67500"/>
                    <a:satMod val="115000"/>
                  </a:schemeClr>
                </a:gs>
                <a:gs pos="100000">
                  <a:schemeClr val="accent4">
                    <a:lumMod val="50000"/>
                    <a:lumOff val="50000"/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  <a:ln w="9525" cap="flat" cmpd="sng" algn="ctr">
              <a:solidFill>
                <a:schemeClr val="accent6">
                  <a:lumMod val="90000"/>
                  <a:lumOff val="1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56" name="Cube 55"/>
            <p:cNvSpPr/>
            <p:nvPr/>
          </p:nvSpPr>
          <p:spPr bwMode="auto">
            <a:xfrm>
              <a:off x="4343400" y="3886200"/>
              <a:ext cx="457200" cy="304800"/>
            </a:xfrm>
            <a:prstGeom prst="cube">
              <a:avLst/>
            </a:prstGeom>
            <a:gradFill flip="none" rotWithShape="1">
              <a:gsLst>
                <a:gs pos="0">
                  <a:srgbClr val="66FF66">
                    <a:shade val="30000"/>
                    <a:satMod val="115000"/>
                  </a:srgbClr>
                </a:gs>
                <a:gs pos="50000">
                  <a:srgbClr val="66FF66">
                    <a:shade val="67500"/>
                    <a:satMod val="115000"/>
                  </a:srgbClr>
                </a:gs>
                <a:gs pos="100000">
                  <a:srgbClr val="66FF66">
                    <a:shade val="100000"/>
                    <a:satMod val="115000"/>
                  </a:srgbClr>
                </a:gs>
              </a:gsLst>
              <a:lin ang="16200000" scaled="1"/>
              <a:tileRect/>
            </a:gradFill>
            <a:ln w="9525" cap="flat" cmpd="sng" algn="ctr">
              <a:solidFill>
                <a:schemeClr val="bg1">
                  <a:lumMod val="1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4267200" y="3962400"/>
              <a:ext cx="53340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b="1" dirty="0" err="1" smtClean="0"/>
                <a:t>cmsd</a:t>
              </a:r>
              <a:endParaRPr lang="en-US" sz="1000" b="1" dirty="0"/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3886200" y="3962400"/>
              <a:ext cx="542994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b="1" dirty="0" err="1" smtClean="0">
                  <a:solidFill>
                    <a:srgbClr val="FFFFFF"/>
                  </a:solidFill>
                </a:rPr>
                <a:t>xrootd</a:t>
              </a:r>
              <a:endParaRPr lang="en-US" sz="1000" b="1" dirty="0">
                <a:solidFill>
                  <a:srgbClr val="FFFFFF"/>
                </a:solidFill>
              </a:endParaRPr>
            </a:p>
          </p:txBody>
        </p:sp>
      </p:grpSp>
      <p:sp>
        <p:nvSpPr>
          <p:cNvPr id="79" name="TextBox 78"/>
          <p:cNvSpPr txBox="1"/>
          <p:nvPr/>
        </p:nvSpPr>
        <p:spPr>
          <a:xfrm>
            <a:off x="4215012" y="4343400"/>
            <a:ext cx="142378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 smtClean="0"/>
              <a:t>2: </a:t>
            </a:r>
            <a:r>
              <a:rPr lang="en-US" sz="1000" b="1" dirty="0" smtClean="0">
                <a:solidFill>
                  <a:srgbClr val="66FF66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Who has “</a:t>
            </a:r>
            <a:r>
              <a:rPr lang="en-US" sz="1000" b="1" dirty="0" smtClean="0">
                <a:solidFill>
                  <a:schemeClr val="accent4">
                    <a:lumMod val="75000"/>
                    <a:lumOff val="25000"/>
                  </a:schemeClr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/my/file</a:t>
            </a:r>
            <a:r>
              <a:rPr lang="en-US" sz="1000" b="1" dirty="0" smtClean="0">
                <a:solidFill>
                  <a:srgbClr val="66FF66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”?</a:t>
            </a:r>
            <a:endParaRPr lang="en-US" sz="1000" b="1" dirty="0">
              <a:solidFill>
                <a:srgbClr val="66FF66"/>
              </a:solidFill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3048000" y="5257800"/>
            <a:ext cx="3048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endParaRPr lang="en-US" sz="1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4572000" y="5257800"/>
            <a:ext cx="3048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  <a:endParaRPr lang="en-US" sz="1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6096000" y="5257800"/>
            <a:ext cx="3048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</a:t>
            </a:r>
            <a:endParaRPr lang="en-US" sz="1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5" name="Rounded Rectangle 74"/>
          <p:cNvSpPr/>
          <p:nvPr/>
        </p:nvSpPr>
        <p:spPr bwMode="auto">
          <a:xfrm>
            <a:off x="7391400" y="1905000"/>
            <a:ext cx="609600" cy="381000"/>
          </a:xfrm>
          <a:prstGeom prst="round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</a:endParaRPr>
          </a:p>
        </p:txBody>
      </p:sp>
      <p:sp>
        <p:nvSpPr>
          <p:cNvPr id="89" name="Rectangle 88"/>
          <p:cNvSpPr/>
          <p:nvPr/>
        </p:nvSpPr>
        <p:spPr bwMode="auto">
          <a:xfrm>
            <a:off x="4191000" y="3276600"/>
            <a:ext cx="1143000" cy="533400"/>
          </a:xfrm>
          <a:prstGeom prst="rect">
            <a:avLst/>
          </a:prstGeom>
          <a:noFill/>
          <a:ln w="19050" cap="flat" cmpd="sng" algn="ctr">
            <a:solidFill>
              <a:srgbClr val="C00000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2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1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2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3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3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0"/>
                            </p:stCondLst>
                            <p:childTnLst>
                              <p:par>
                                <p:cTn id="41" presetID="55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" dur="10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4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7" dur="1000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9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22" presetClass="entr" presetSubtype="4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2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7500"/>
                            </p:stCondLst>
                            <p:childTnLst>
                              <p:par>
                                <p:cTn id="55" presetID="1" presetClass="entr" presetSubtype="0" fill="hold" grpId="0" nodeType="afterEffect" nodePh="1">
                                  <p:stCondLst>
                                    <p:cond delay="1000"/>
                                  </p:stCondLst>
                                  <p:endCondLst>
                                    <p:cond evt="begin" delay="0">
                                      <p:tn val="5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8500"/>
                            </p:stCondLst>
                            <p:childTnLst>
                              <p:par>
                                <p:cTn id="58" presetID="22" presetClass="exit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59" dur="2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3" dur="2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0500"/>
                            </p:stCondLst>
                            <p:childTnLst>
                              <p:par>
                                <p:cTn id="6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2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" grpId="0" animBg="1"/>
      <p:bldP spid="81" grpId="0"/>
      <p:bldP spid="82" grpId="0"/>
      <p:bldP spid="51" grpId="0" animBg="1"/>
      <p:bldP spid="51" grpId="1" animBg="1"/>
      <p:bldP spid="79" grpId="0"/>
      <p:bldP spid="79" grpId="1"/>
      <p:bldP spid="75" grpId="0"/>
      <p:bldP spid="89" grpId="0" animBg="1"/>
    </p:bld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theme/theme1.xml><?xml version="1.0" encoding="utf-8"?>
<a:theme xmlns:a="http://schemas.openxmlformats.org/drawingml/2006/main" name="Ricepaper">
  <a:themeElements>
    <a:clrScheme name="Ricepaper 2">
      <a:dk1>
        <a:srgbClr val="00264C"/>
      </a:dk1>
      <a:lt1>
        <a:srgbClr val="FFFFE9"/>
      </a:lt1>
      <a:dk2>
        <a:srgbClr val="333333"/>
      </a:dk2>
      <a:lt2>
        <a:srgbClr val="333333"/>
      </a:lt2>
      <a:accent1>
        <a:srgbClr val="78C0B2"/>
      </a:accent1>
      <a:accent2>
        <a:srgbClr val="262D4C"/>
      </a:accent2>
      <a:accent3>
        <a:srgbClr val="FFFFF2"/>
      </a:accent3>
      <a:accent4>
        <a:srgbClr val="001F40"/>
      </a:accent4>
      <a:accent5>
        <a:srgbClr val="BEDCD5"/>
      </a:accent5>
      <a:accent6>
        <a:srgbClr val="212844"/>
      </a:accent6>
      <a:hlink>
        <a:srgbClr val="598BBD"/>
      </a:hlink>
      <a:folHlink>
        <a:srgbClr val="4D4D4D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Times New Roman" pitchFamily="18" charset="0"/>
          </a:defRPr>
        </a:defPPr>
      </a:lstStyle>
    </a:spDef>
    <a:lnDef>
      <a:spPr bwMode="auto">
        <a:solidFill>
          <a:schemeClr val="accent1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</a:objectDefaults>
  <a:extraClrSchemeLst>
    <a:extraClrScheme>
      <a:clrScheme name="Ricepaper 1">
        <a:dk1>
          <a:srgbClr val="9D9475"/>
        </a:dk1>
        <a:lt1>
          <a:srgbClr val="333333"/>
        </a:lt1>
        <a:dk2>
          <a:srgbClr val="333300"/>
        </a:dk2>
        <a:lt2>
          <a:srgbClr val="333333"/>
        </a:lt2>
        <a:accent1>
          <a:srgbClr val="B3C39F"/>
        </a:accent1>
        <a:accent2>
          <a:srgbClr val="DCD9CE"/>
        </a:accent2>
        <a:accent3>
          <a:srgbClr val="ADADAA"/>
        </a:accent3>
        <a:accent4>
          <a:srgbClr val="2A2A2A"/>
        </a:accent4>
        <a:accent5>
          <a:srgbClr val="D6DECD"/>
        </a:accent5>
        <a:accent6>
          <a:srgbClr val="C7C4BA"/>
        </a:accent6>
        <a:hlink>
          <a:srgbClr val="CC9900"/>
        </a:hlink>
        <a:folHlink>
          <a:srgbClr val="ADA68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cepaper 2">
        <a:dk1>
          <a:srgbClr val="00264C"/>
        </a:dk1>
        <a:lt1>
          <a:srgbClr val="FFFFE9"/>
        </a:lt1>
        <a:dk2>
          <a:srgbClr val="333333"/>
        </a:dk2>
        <a:lt2>
          <a:srgbClr val="333333"/>
        </a:lt2>
        <a:accent1>
          <a:srgbClr val="78C0B2"/>
        </a:accent1>
        <a:accent2>
          <a:srgbClr val="262D4C"/>
        </a:accent2>
        <a:accent3>
          <a:srgbClr val="FFFFF2"/>
        </a:accent3>
        <a:accent4>
          <a:srgbClr val="001F40"/>
        </a:accent4>
        <a:accent5>
          <a:srgbClr val="BEDCD5"/>
        </a:accent5>
        <a:accent6>
          <a:srgbClr val="212844"/>
        </a:accent6>
        <a:hlink>
          <a:srgbClr val="598BBD"/>
        </a:hlink>
        <a:folHlink>
          <a:srgbClr val="4D4D4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icepaper 3">
        <a:dk1>
          <a:srgbClr val="000000"/>
        </a:dk1>
        <a:lt1>
          <a:srgbClr val="F8F8F8"/>
        </a:lt1>
        <a:dk2>
          <a:srgbClr val="333333"/>
        </a:dk2>
        <a:lt2>
          <a:srgbClr val="5F5F5F"/>
        </a:lt2>
        <a:accent1>
          <a:srgbClr val="DDDDDD"/>
        </a:accent1>
        <a:accent2>
          <a:srgbClr val="808080"/>
        </a:accent2>
        <a:accent3>
          <a:srgbClr val="FBFBFB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icepaper 4">
        <a:dk1>
          <a:srgbClr val="00264C"/>
        </a:dk1>
        <a:lt1>
          <a:srgbClr val="FFFFFF"/>
        </a:lt1>
        <a:dk2>
          <a:srgbClr val="333333"/>
        </a:dk2>
        <a:lt2>
          <a:srgbClr val="2E697E"/>
        </a:lt2>
        <a:accent1>
          <a:srgbClr val="BAC8AA"/>
        </a:accent1>
        <a:accent2>
          <a:srgbClr val="6E9883"/>
        </a:accent2>
        <a:accent3>
          <a:srgbClr val="FFFFFF"/>
        </a:accent3>
        <a:accent4>
          <a:srgbClr val="001F40"/>
        </a:accent4>
        <a:accent5>
          <a:srgbClr val="D9E0D2"/>
        </a:accent5>
        <a:accent6>
          <a:srgbClr val="638976"/>
        </a:accent6>
        <a:hlink>
          <a:srgbClr val="CC9900"/>
        </a:hlink>
        <a:folHlink>
          <a:srgbClr val="7DAEC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icepaper 5">
        <a:dk1>
          <a:srgbClr val="20374E"/>
        </a:dk1>
        <a:lt1>
          <a:srgbClr val="DCE4D2"/>
        </a:lt1>
        <a:dk2>
          <a:srgbClr val="333333"/>
        </a:dk2>
        <a:lt2>
          <a:srgbClr val="524C46"/>
        </a:lt2>
        <a:accent1>
          <a:srgbClr val="C9C491"/>
        </a:accent1>
        <a:accent2>
          <a:srgbClr val="8A776A"/>
        </a:accent2>
        <a:accent3>
          <a:srgbClr val="EBEFE5"/>
        </a:accent3>
        <a:accent4>
          <a:srgbClr val="1A2D41"/>
        </a:accent4>
        <a:accent5>
          <a:srgbClr val="E1DEC7"/>
        </a:accent5>
        <a:accent6>
          <a:srgbClr val="7D6B5F"/>
        </a:accent6>
        <a:hlink>
          <a:srgbClr val="67895F"/>
        </a:hlink>
        <a:folHlink>
          <a:srgbClr val="4D4D4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Scalla2010</Template>
  <TotalTime>9984</TotalTime>
  <Words>1527</Words>
  <Application>Microsoft Office PowerPoint</Application>
  <PresentationFormat>On-screen Show (4:3)</PresentationFormat>
  <Paragraphs>510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Ricepaper</vt:lpstr>
      <vt:lpstr>Potential Data Access Architectures using xrootd </vt:lpstr>
      <vt:lpstr>Goals</vt:lpstr>
      <vt:lpstr>What Is xrootd ?</vt:lpstr>
      <vt:lpstr>What Isn’t xrootd ?</vt:lpstr>
      <vt:lpstr>Primary xrootd Access Modes</vt:lpstr>
      <vt:lpstr>What Makes xrootd Unusual?</vt:lpstr>
      <vt:lpstr>The Plug-In Architecture</vt:lpstr>
      <vt:lpstr>Clustering</vt:lpstr>
      <vt:lpstr>A Simple xrootd Cluster</vt:lpstr>
      <vt:lpstr>Recapping The Fundamentals</vt:lpstr>
      <vt:lpstr>Exploiting Stackability</vt:lpstr>
      <vt:lpstr>Federated Distributed Clusters</vt:lpstr>
      <vt:lpstr>What Federated Clusters Foster</vt:lpstr>
      <vt:lpstr>Copy Data Access Architecture</vt:lpstr>
      <vt:lpstr>Direct Data Access Architecture</vt:lpstr>
      <vt:lpstr>Cached Data Access Architecture</vt:lpstr>
      <vt:lpstr>Conclusion</vt:lpstr>
      <vt:lpstr>Acknowledgements</vt:lpstr>
    </vt:vector>
  </TitlesOfParts>
  <Company>SLAC National Accelerator Laboratory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Andrew Hanushevsky</dc:creator>
  <cp:lastModifiedBy>Andrew Hanushevsky</cp:lastModifiedBy>
  <cp:revision>500</cp:revision>
  <dcterms:created xsi:type="dcterms:W3CDTF">2010-08-24T03:26:13Z</dcterms:created>
  <dcterms:modified xsi:type="dcterms:W3CDTF">2011-03-04T05:36:06Z</dcterms:modified>
</cp:coreProperties>
</file>